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9" r:id="rId1"/>
  </p:sldMasterIdLst>
  <p:notesMasterIdLst>
    <p:notesMasterId r:id="rId26"/>
  </p:notesMasterIdLst>
  <p:sldIdLst>
    <p:sldId id="306" r:id="rId2"/>
    <p:sldId id="307" r:id="rId3"/>
    <p:sldId id="308" r:id="rId4"/>
    <p:sldId id="309" r:id="rId5"/>
    <p:sldId id="310" r:id="rId6"/>
    <p:sldId id="311" r:id="rId7"/>
    <p:sldId id="315" r:id="rId8"/>
    <p:sldId id="290" r:id="rId9"/>
    <p:sldId id="263" r:id="rId10"/>
    <p:sldId id="294" r:id="rId11"/>
    <p:sldId id="265" r:id="rId12"/>
    <p:sldId id="283" r:id="rId13"/>
    <p:sldId id="266" r:id="rId14"/>
    <p:sldId id="295" r:id="rId15"/>
    <p:sldId id="299" r:id="rId16"/>
    <p:sldId id="297" r:id="rId17"/>
    <p:sldId id="284" r:id="rId18"/>
    <p:sldId id="303" r:id="rId19"/>
    <p:sldId id="304" r:id="rId20"/>
    <p:sldId id="305" r:id="rId21"/>
    <p:sldId id="300" r:id="rId22"/>
    <p:sldId id="260" r:id="rId23"/>
    <p:sldId id="262" r:id="rId24"/>
    <p:sldId id="316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3"/>
    <p:restoredTop sz="92569"/>
  </p:normalViewPr>
  <p:slideViewPr>
    <p:cSldViewPr>
      <p:cViewPr varScale="1">
        <p:scale>
          <a:sx n="73" d="100"/>
          <a:sy n="73" d="100"/>
        </p:scale>
        <p:origin x="84" y="5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CC070B3-89F3-E741-A472-FD9145C23D6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FCB3731-EAC0-3143-A448-5491EB4E8B9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1C52E638-9588-AF4B-B83D-FDA79F17B0F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8CAAB1A3-05A0-BE4D-BC00-3D9C42D9BD1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CC60522B-A782-704A-BD3E-5CCAB6C39C7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B11207AB-B83D-2047-91EA-6434592F83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8DF98AE0-AB65-414B-BC80-80C9D775F8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650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3A2C3A0E-47F2-834C-AE9F-8A86D2777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9EE2A41D-4C73-9F44-8F43-E023718D8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B5D6EDDD-1E17-714B-AB3A-8F06E1729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433ECBD-28B9-BB40-9ABE-F2E9FF5E19EA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F98AE0-AB65-414B-BC80-80C9D775F849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2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TitleSD.png">
            <a:extLst>
              <a:ext uri="{FF2B5EF4-FFF2-40B4-BE49-F238E27FC236}">
                <a16:creationId xmlns:a16="http://schemas.microsoft.com/office/drawing/2014/main" id="{F769F92A-E33C-0F41-9063-58B1D3C79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97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/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58D121-A01D-5144-8B6C-EF97568B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51638" y="5870575"/>
            <a:ext cx="1212850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808C20-36C2-6C42-98E2-C91A92AD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0" y="5870575"/>
            <a:ext cx="3932238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EA90F3-77B5-3E41-A767-9C020F75D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0688" y="5870575"/>
            <a:ext cx="417512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8DF6B-84D2-954C-ACAE-37E8F2D551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46504"/>
      </p:ext>
    </p:extLst>
  </p:cSld>
  <p:clrMapOvr>
    <a:masterClrMapping/>
  </p:clrMapOvr>
  <p:transition spd="med">
    <p:pull dir="r"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SD.png">
            <a:extLst>
              <a:ext uri="{FF2B5EF4-FFF2-40B4-BE49-F238E27FC236}">
                <a16:creationId xmlns:a16="http://schemas.microsoft.com/office/drawing/2014/main" id="{C89EAF93-0E6E-4840-A57A-C09825FD2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>
              <a:defRPr lang="en-US" sz="16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C7160D0-4361-5E46-BB10-BCACB8636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BEFD3BF-2163-D34B-8DC2-3EFC6D5A7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DA8CC18-3EA7-8E4E-8327-D08A13471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98E78-966E-394C-AB2A-D2C135CABC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85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5D428B8E-0880-4841-AEDB-E8E4C2B26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EDB528-33E0-0941-AE6E-9290FA039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E6F2DE-5402-F94E-9221-6CC6D36AD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41C180-F94D-314E-8EB8-7DCCF7099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EE669-6875-6344-927E-8529EC082B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276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SD.png">
            <a:extLst>
              <a:ext uri="{FF2B5EF4-FFF2-40B4-BE49-F238E27FC236}">
                <a16:creationId xmlns:a16="http://schemas.microsoft.com/office/drawing/2014/main" id="{03AD2B7A-899B-9A45-BBD8-0A1643934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59505F-3E88-4740-9774-0B91BDC2861F}"/>
              </a:ext>
            </a:extLst>
          </p:cNvPr>
          <p:cNvSpPr txBox="1"/>
          <p:nvPr/>
        </p:nvSpPr>
        <p:spPr>
          <a:xfrm>
            <a:off x="422275" y="717550"/>
            <a:ext cx="457200" cy="585788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en-US" sz="8000" dirty="0">
                <a:effectLst/>
                <a:latin typeface="Times New Roman" charset="0"/>
                <a:ea typeface="ＭＳ Ｐゴシック" charset="-128"/>
              </a:rPr>
              <a:t>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128102-CDDB-8242-AA3D-A1D3E8BD4FF1}"/>
              </a:ext>
            </a:extLst>
          </p:cNvPr>
          <p:cNvSpPr txBox="1"/>
          <p:nvPr/>
        </p:nvSpPr>
        <p:spPr>
          <a:xfrm>
            <a:off x="7735888" y="2751138"/>
            <a:ext cx="4572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hangingPunct="1">
              <a:defRPr/>
            </a:pPr>
            <a:r>
              <a:rPr lang="en-US" sz="8000" dirty="0">
                <a:effectLst/>
                <a:latin typeface="Times New Roman" charset="0"/>
                <a:ea typeface="ＭＳ Ｐゴシック" charset="-128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16C0476-9B2A-1647-9C19-547EC3FF87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DC34525-962D-524A-B06A-6CC2124E150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B960726-5288-8242-BF60-29A8E9CE86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EFFB0-BB55-C049-8E53-5593C88267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412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9F39F4FA-8C3C-784D-84B7-3CF8862F6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/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619DAE-4B05-7C45-A71D-5EEDA16AE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998350-42E3-5240-BA2C-A493C978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3B340C-FD08-154D-8FE6-C9E61BD4C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6EC65-96D3-D442-B45B-64B668B112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483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SD.png">
            <a:extLst>
              <a:ext uri="{FF2B5EF4-FFF2-40B4-BE49-F238E27FC236}">
                <a16:creationId xmlns:a16="http://schemas.microsoft.com/office/drawing/2014/main" id="{10E275CC-8AC3-4149-8DF6-73FFAACA7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F6DE26-F555-9240-8520-2F16851D846E}"/>
              </a:ext>
            </a:extLst>
          </p:cNvPr>
          <p:cNvSpPr txBox="1"/>
          <p:nvPr/>
        </p:nvSpPr>
        <p:spPr>
          <a:xfrm>
            <a:off x="422275" y="717550"/>
            <a:ext cx="457200" cy="585788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en-US" sz="8000" dirty="0">
                <a:effectLst/>
                <a:latin typeface="Times New Roman" charset="0"/>
                <a:ea typeface="ＭＳ Ｐゴシック" charset="-128"/>
              </a:rPr>
              <a:t>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D289B4-F90A-F24C-BEBC-35B13A110F05}"/>
              </a:ext>
            </a:extLst>
          </p:cNvPr>
          <p:cNvSpPr txBox="1"/>
          <p:nvPr/>
        </p:nvSpPr>
        <p:spPr>
          <a:xfrm>
            <a:off x="7735888" y="2751138"/>
            <a:ext cx="4572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hangingPunct="1">
              <a:defRPr/>
            </a:pPr>
            <a:r>
              <a:rPr lang="en-US" sz="8000" dirty="0">
                <a:effectLst/>
                <a:latin typeface="Times New Roman" charset="0"/>
                <a:ea typeface="ＭＳ Ｐゴシック" charset="-128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D0AF946-8787-4544-8C69-07CB3E0715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4FC82A2-9155-604D-8947-E0C9B20E7F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733148-BDC4-FA41-A8CB-BB292ABBBB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87FA9-03EB-B747-A48D-A395606FFF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762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SD.png">
            <a:extLst>
              <a:ext uri="{FF2B5EF4-FFF2-40B4-BE49-F238E27FC236}">
                <a16:creationId xmlns:a16="http://schemas.microsoft.com/office/drawing/2014/main" id="{8EE28864-FBEF-2F4D-921D-AED3956FC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FD202C6-FA63-9048-80D4-BDAFECDE4C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D3BA57E-F2D8-4E44-9C3E-49517B7854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7BB500-E460-F140-8125-F503C5EA6A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8D965-09BE-A745-958A-611EAEC011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680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A55E6598-EE00-A043-BDFF-D021AA209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054845-818F-0641-8FD8-8FC010A84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233004-B34F-C34B-84B7-DC49FD207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1720729-A9A6-EE40-9C27-CA32A5CE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D893B-DF6A-DB4F-969A-9C9FE2F831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4636369"/>
      </p:ext>
    </p:extLst>
  </p:cSld>
  <p:clrMapOvr>
    <a:masterClrMapping/>
  </p:clrMapOvr>
  <p:transition spd="med">
    <p:pull dir="r"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4FFAD881-3782-3C46-BC43-75A515EE5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A1F132-0761-4543-A258-2D8B3B77C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8DCD40-341A-7940-AEF6-24976C6A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E712C3-D852-124B-9173-88D9C416E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25165-D88A-5E46-BF19-FEFBAD247D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941835"/>
      </p:ext>
    </p:extLst>
  </p:cSld>
  <p:clrMapOvr>
    <a:masterClrMapping/>
  </p:clrMapOvr>
  <p:transition spd="med">
    <p:pull dir="r"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D7E1D1-E664-EB41-BA36-5868D09A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5F1F3E-53F2-DE46-B7C4-61937153A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FBDB09-C301-4C40-B84A-9F2405F4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32C2C-D4F4-B244-A231-A93AB97AF2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8954584"/>
      </p:ext>
    </p:extLst>
  </p:cSld>
  <p:clrMapOvr>
    <a:masterClrMapping/>
  </p:clrMapOvr>
  <p:transition spd="med">
    <p:pull dir="r"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42E444-0089-CC47-8D7B-EAF175C48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AE246C-557B-2B49-9FB5-5F9534296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865E0F-0751-A947-9617-66411DC54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7596A-560F-FF41-842B-A8E61EA4BB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102692"/>
      </p:ext>
    </p:extLst>
  </p:cSld>
  <p:clrMapOvr>
    <a:masterClrMapping/>
  </p:clrMapOvr>
  <p:transition spd="med">
    <p:pull dir="r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80C2EFF7-FBF2-CB40-A981-4EA587FE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85FB05-4953-CD47-88F5-2E02E0C75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BB009F-F0C4-CE4D-94D1-16272A6C8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61B485-2003-5D4F-8084-E58A76B9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B0102-DA6D-E242-8352-13669082D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768508"/>
      </p:ext>
    </p:extLst>
  </p:cSld>
  <p:clrMapOvr>
    <a:masterClrMapping/>
  </p:clrMapOvr>
  <p:transition spd="med">
    <p:pull dir="r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E6E0A122-1F60-EF43-94CF-3ED6DDC44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434F1D-6116-A742-8DF6-646709DDA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3B4041-EC75-2845-9F62-A7FD000DD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F60D04-A230-1D41-AD98-BFC4146A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78881-2B2B-A642-8CFA-043993CB70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935565"/>
      </p:ext>
    </p:extLst>
  </p:cSld>
  <p:clrMapOvr>
    <a:masterClrMapping/>
  </p:clrMapOvr>
  <p:transition spd="med">
    <p:pull dir="r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SD.png">
            <a:extLst>
              <a:ext uri="{FF2B5EF4-FFF2-40B4-BE49-F238E27FC236}">
                <a16:creationId xmlns:a16="http://schemas.microsoft.com/office/drawing/2014/main" id="{232CDFB9-49AE-C347-885C-8206F5997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4C020A6-56BD-D14E-AC57-B1E3D948F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8A1799D-8DD8-F64E-993F-E1223AA89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CD8A7D7-FA9E-F04F-81E3-9B12FA23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565FF-BDDB-6A4C-B67E-A84FD27B5F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044387"/>
      </p:ext>
    </p:extLst>
  </p:cSld>
  <p:clrMapOvr>
    <a:masterClrMapping/>
  </p:clrMapOvr>
  <p:transition spd="med">
    <p:pull dir="r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>
            <a:extLst>
              <a:ext uri="{FF2B5EF4-FFF2-40B4-BE49-F238E27FC236}">
                <a16:creationId xmlns:a16="http://schemas.microsoft.com/office/drawing/2014/main" id="{D8E1D181-DA23-C047-9B18-0C72040C8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6AC26763-37EE-9448-99D2-5638D621B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B4AC6F7D-C28E-3742-AC3B-E969F89DC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B29ACB9-6FC2-1146-B27D-A0B701E5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E0975-B339-1245-8DAB-01AF8FE5D0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495741"/>
      </p:ext>
    </p:extLst>
  </p:cSld>
  <p:clrMapOvr>
    <a:masterClrMapping/>
  </p:clrMapOvr>
  <p:transition spd="med">
    <p:pull dir="r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elestia-R1---OverlayContentSD.png">
            <a:extLst>
              <a:ext uri="{FF2B5EF4-FFF2-40B4-BE49-F238E27FC236}">
                <a16:creationId xmlns:a16="http://schemas.microsoft.com/office/drawing/2014/main" id="{36244419-CF64-7A41-821B-A6ED03C1F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979D07DC-4680-B743-8F01-0FAD917E6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E2F000A-6FE1-EB48-BE35-C97376306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44E62E7-8C40-E04F-8E45-683111CA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37D56-CC8A-1045-91D7-FA1E91DCB8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203648"/>
      </p:ext>
    </p:extLst>
  </p:cSld>
  <p:clrMapOvr>
    <a:masterClrMapping/>
  </p:clrMapOvr>
  <p:transition spd="med">
    <p:pull dir="r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elestia-R1---OverlayContentSD.png">
            <a:extLst>
              <a:ext uri="{FF2B5EF4-FFF2-40B4-BE49-F238E27FC236}">
                <a16:creationId xmlns:a16="http://schemas.microsoft.com/office/drawing/2014/main" id="{504264F4-8BA9-4447-A9CB-D9B467A9F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68595BC-8B21-974F-8EF8-32B1009C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D14073F-41C1-1F47-A9C7-D83667E9C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0D69906-24EE-2E45-B10D-20E3E5DAF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5B2FA-7EA3-5A40-A5CB-1A73C3971F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313197"/>
      </p:ext>
    </p:extLst>
  </p:cSld>
  <p:clrMapOvr>
    <a:masterClrMapping/>
  </p:clrMapOvr>
  <p:transition spd="med">
    <p:pull dir="r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SD.png">
            <a:extLst>
              <a:ext uri="{FF2B5EF4-FFF2-40B4-BE49-F238E27FC236}">
                <a16:creationId xmlns:a16="http://schemas.microsoft.com/office/drawing/2014/main" id="{8AB6E135-8806-C745-8AE9-4233DB531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27B025C-25E4-8045-8677-6AC0F6365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2CCA8AC-EA56-AC46-9052-4F3236DF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E9005C2-6F52-B241-8FFE-4CB6E596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13364-272A-274F-BB86-4469D1BB0D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256526"/>
      </p:ext>
    </p:extLst>
  </p:cSld>
  <p:clrMapOvr>
    <a:masterClrMapping/>
  </p:clrMapOvr>
  <p:transition spd="med">
    <p:pull dir="r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SD.png">
            <a:extLst>
              <a:ext uri="{FF2B5EF4-FFF2-40B4-BE49-F238E27FC236}">
                <a16:creationId xmlns:a16="http://schemas.microsoft.com/office/drawing/2014/main" id="{3255B0ED-99A0-814F-A666-F0CAA116C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>
              <a:defRPr lang="en-US" sz="1600" dirty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B9CBB91-5126-0342-BC63-737727853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A5B100C-D971-124F-A634-9E380C725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9B4C90D-5F99-D941-9ABB-D9B30073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FB590-693C-C549-8780-A91F436F3D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296374"/>
      </p:ext>
    </p:extLst>
  </p:cSld>
  <p:clrMapOvr>
    <a:masterClrMapping/>
  </p:clrMapOvr>
  <p:transition spd="med">
    <p:pull dir="r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0E5D6-548C-C54D-AD38-B7D461A7A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7772400" cy="14557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309FE09-3722-F743-8322-511D422F24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141538"/>
            <a:ext cx="777240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98F45-2C90-DB4B-8353-789115359B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23038" y="5870575"/>
            <a:ext cx="121285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 b="0" i="0">
                <a:solidFill>
                  <a:schemeClr val="tx1"/>
                </a:solidFill>
                <a:effectLst/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9688F-04FA-D24F-94FE-47A4BB77F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5870575"/>
            <a:ext cx="5989638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 b="0" i="0">
                <a:solidFill>
                  <a:schemeClr val="tx1"/>
                </a:solidFill>
                <a:effectLst/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EAD8D-18B3-0841-9C04-A91C7A08F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2088" y="5870575"/>
            <a:ext cx="417512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 b="0" i="0">
                <a:solidFill>
                  <a:schemeClr val="tx1"/>
                </a:solidFill>
                <a:effectLst/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fld id="{3ADB2E2D-8B3B-9A44-8F8A-2FA4486F93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  <p:sldLayoutId id="2147484117" r:id="rId12"/>
    <p:sldLayoutId id="2147484118" r:id="rId13"/>
    <p:sldLayoutId id="2147484119" r:id="rId14"/>
    <p:sldLayoutId id="2147484120" r:id="rId15"/>
    <p:sldLayoutId id="2147484121" r:id="rId16"/>
    <p:sldLayoutId id="2147484122" r:id="rId17"/>
    <p:sldLayoutId id="2147484123" r:id="rId18"/>
    <p:sldLayoutId id="2147484124" r:id="rId19"/>
  </p:sldLayoutIdLst>
  <p:transition spd="med">
    <p:pull dir="r"/>
    <p:sndAc>
      <p:stSnd>
        <p:snd r:embed="rId21" name="chimes.wav"/>
      </p:stSnd>
    </p:sndAc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fe-eNq-Qyg" TargetMode="External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audio" Target="../media/audio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12908A-43F9-8E46-9E5C-1DD7210D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08350"/>
            <a:ext cx="7772400" cy="1468438"/>
          </a:xfrm>
        </p:spPr>
        <p:txBody>
          <a:bodyPr/>
          <a:lstStyle/>
          <a:p>
            <a:pPr>
              <a:defRPr/>
            </a:pPr>
            <a:r>
              <a:rPr lang="en-US" dirty="0"/>
              <a:t>Indus River Valley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B2EDB-66F3-754F-95C2-CDC09B2CB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776788"/>
            <a:ext cx="7772400" cy="86042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ransition spd="med">
    <p:pull dir="r"/>
    <p:sndAc>
      <p:stSnd>
        <p:snd r:embed="rId2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23717-1E85-3441-821A-729CA12E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Aryan Invasion </a:t>
            </a:r>
          </a:p>
        </p:txBody>
      </p:sp>
      <p:sp>
        <p:nvSpPr>
          <p:cNvPr id="32770" name="Text Placeholder 2">
            <a:extLst>
              <a:ext uri="{FF2B5EF4-FFF2-40B4-BE49-F238E27FC236}">
                <a16:creationId xmlns:a16="http://schemas.microsoft.com/office/drawing/2014/main" id="{8E2896B2-3660-D24E-83F1-CA4B99884ACF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/>
              <a:t>Aryan</a:t>
            </a:r>
            <a:r>
              <a:rPr lang="en-US" altLang="en-US" sz="2800"/>
              <a:t> people occupy India before 2000 B.C.</a:t>
            </a:r>
          </a:p>
          <a:p>
            <a:pPr eaLnBrk="1" hangingPunct="1"/>
            <a:r>
              <a:rPr lang="en-US" altLang="en-US" sz="2800" b="1"/>
              <a:t>Vedas</a:t>
            </a:r>
            <a:r>
              <a:rPr lang="en-US" altLang="en-US" sz="2800"/>
              <a:t>- Aryan sacred literature </a:t>
            </a:r>
          </a:p>
          <a:p>
            <a:pPr lvl="1" eaLnBrk="1" hangingPunct="1"/>
            <a:r>
              <a:rPr lang="en-US" altLang="en-US" sz="2400"/>
              <a:t>Collection of prayers, magic spells, rituals, info on the gods </a:t>
            </a:r>
          </a:p>
          <a:p>
            <a:pPr lvl="1" eaLnBrk="1" hangingPunct="1"/>
            <a:r>
              <a:rPr lang="en-US" altLang="en-US" sz="2400"/>
              <a:t>Epic</a:t>
            </a:r>
            <a:r>
              <a:rPr lang="en-US" altLang="en-US" sz="2400" b="1" u="sng"/>
              <a:t> Mahabharta </a:t>
            </a:r>
            <a:r>
              <a:rPr lang="en-US" altLang="en-US" sz="2400"/>
              <a:t>showed the struggles of the Aryan Kings </a:t>
            </a:r>
          </a:p>
        </p:txBody>
      </p:sp>
      <p:pic>
        <p:nvPicPr>
          <p:cNvPr id="32771" name="Picture 6" descr="mage result for vedas">
            <a:extLst>
              <a:ext uri="{FF2B5EF4-FFF2-40B4-BE49-F238E27FC236}">
                <a16:creationId xmlns:a16="http://schemas.microsoft.com/office/drawing/2014/main" id="{5B13B830-93FC-AD4F-8A3D-3267FBE861CB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3263" y="457200"/>
            <a:ext cx="4267200" cy="6172200"/>
          </a:xfrm>
          <a:noFill/>
        </p:spPr>
      </p:pic>
    </p:spTree>
  </p:cSld>
  <p:clrMapOvr>
    <a:masterClrMapping/>
  </p:clrMapOvr>
  <p:transition spd="med">
    <p:pull dir="r"/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>
            <a:extLst>
              <a:ext uri="{FF2B5EF4-FFF2-40B4-BE49-F238E27FC236}">
                <a16:creationId xmlns:a16="http://schemas.microsoft.com/office/drawing/2014/main" id="{8CAA4A75-6A7E-D147-89F2-1E1AF1C7A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792480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WordArt 6" descr="White marble">
            <a:extLst>
              <a:ext uri="{FF2B5EF4-FFF2-40B4-BE49-F238E27FC236}">
                <a16:creationId xmlns:a16="http://schemas.microsoft.com/office/drawing/2014/main" id="{E123820D-D8B8-824B-B566-BD994D21FE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228600"/>
            <a:ext cx="4572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Arial Black" panose="020B0604020202020204" pitchFamily="34" charset="0"/>
                <a:cs typeface="Arial Black" panose="020B0604020202020204" pitchFamily="34" charset="0"/>
              </a:rPr>
              <a:t>Aryan Invasion</a:t>
            </a:r>
          </a:p>
        </p:txBody>
      </p:sp>
      <p:sp>
        <p:nvSpPr>
          <p:cNvPr id="33795" name="Line 7">
            <a:extLst>
              <a:ext uri="{FF2B5EF4-FFF2-40B4-BE49-F238E27FC236}">
                <a16:creationId xmlns:a16="http://schemas.microsoft.com/office/drawing/2014/main" id="{33AE5DD6-D95F-3A41-B07F-DD3C5B5D8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3886200"/>
            <a:ext cx="45720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88653F9-D75F-5E48-93A3-76157A206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6096000"/>
            <a:ext cx="838200" cy="457200"/>
          </a:xfrm>
          <a:prstGeom prst="actionButtonForwardNex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7" name="AutoShape 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324EF90-AB54-FE46-B198-0F259A347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6096000"/>
            <a:ext cx="914400" cy="457200"/>
          </a:xfrm>
          <a:prstGeom prst="actionButtonBackPrevious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8" name="Text Box 10">
            <a:extLst>
              <a:ext uri="{FF2B5EF4-FFF2-40B4-BE49-F238E27FC236}">
                <a16:creationId xmlns:a16="http://schemas.microsoft.com/office/drawing/2014/main" id="{0621535B-8A52-F34C-9649-C4B0D1052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590800"/>
            <a:ext cx="1905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3300"/>
                </a:solidFill>
              </a:rPr>
              <a:t>The route of the Aryans into India.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  <p:transition spd="med">
    <p:pull dir="r"/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>
            <a:extLst>
              <a:ext uri="{FF2B5EF4-FFF2-40B4-BE49-F238E27FC236}">
                <a16:creationId xmlns:a16="http://schemas.microsoft.com/office/drawing/2014/main" id="{CCFE222B-5E1C-F847-890B-1C332814D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81000"/>
            <a:ext cx="7772400" cy="42672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The Aryans learned to use iron after their invasion of India.</a:t>
            </a:r>
          </a:p>
          <a:p>
            <a:pPr eaLnBrk="1" hangingPunct="1"/>
            <a:r>
              <a:rPr lang="en-US" altLang="en-US" sz="2400" dirty="0"/>
              <a:t>Iron was uses to make plows which made farming much easier.</a:t>
            </a:r>
          </a:p>
          <a:p>
            <a:pPr eaLnBrk="1" hangingPunct="1"/>
            <a:r>
              <a:rPr lang="en-US" altLang="en-US" sz="2400" dirty="0"/>
              <a:t>It was also use to make </a:t>
            </a:r>
            <a:r>
              <a:rPr lang="en-US" altLang="en-US" sz="2400" b="1" dirty="0"/>
              <a:t>iron weapons </a:t>
            </a:r>
            <a:r>
              <a:rPr lang="en-US" altLang="en-US" sz="2400" dirty="0"/>
              <a:t>which the </a:t>
            </a:r>
            <a:r>
              <a:rPr lang="en-US" altLang="en-US" sz="2400" b="1" dirty="0"/>
              <a:t>Aryans</a:t>
            </a:r>
            <a:r>
              <a:rPr lang="en-US" altLang="en-US" sz="2400" dirty="0"/>
              <a:t> used to carve out more territory in the</a:t>
            </a:r>
            <a:r>
              <a:rPr lang="en-US" altLang="en-US" sz="2400" b="1" dirty="0"/>
              <a:t> </a:t>
            </a:r>
            <a:r>
              <a:rPr lang="en-US" altLang="en-US" sz="2400" dirty="0"/>
              <a:t>Ganges</a:t>
            </a:r>
            <a:r>
              <a:rPr lang="en-US" altLang="en-US" sz="2400" b="1" dirty="0"/>
              <a:t> </a:t>
            </a:r>
            <a:r>
              <a:rPr lang="en-US" altLang="en-US" sz="2400" dirty="0"/>
              <a:t>River basin</a:t>
            </a:r>
          </a:p>
          <a:p>
            <a:pPr lvl="1" eaLnBrk="1" hangingPunct="1"/>
            <a:r>
              <a:rPr lang="en-US" altLang="en-US" sz="2400" dirty="0"/>
              <a:t>Soon cities ruled by chiefs called </a:t>
            </a:r>
            <a:r>
              <a:rPr lang="en-US" altLang="en-US" sz="2400" b="1" dirty="0">
                <a:solidFill>
                  <a:srgbClr val="FF0000"/>
                </a:solidFill>
              </a:rPr>
              <a:t>Rajahs</a:t>
            </a:r>
            <a:r>
              <a:rPr lang="en-US" altLang="en-US" sz="2400" dirty="0"/>
              <a:t> arose</a:t>
            </a:r>
          </a:p>
          <a:p>
            <a:pPr lvl="2" eaLnBrk="1" hangingPunct="1"/>
            <a:r>
              <a:rPr lang="en-US" altLang="en-US" dirty="0"/>
              <a:t>By 500 B.C., the </a:t>
            </a:r>
            <a:r>
              <a:rPr lang="en-US" altLang="en-US" b="1" dirty="0"/>
              <a:t>Aryans</a:t>
            </a:r>
            <a:r>
              <a:rPr lang="en-US" altLang="en-US" dirty="0"/>
              <a:t> had built a new Indian civilization</a:t>
            </a:r>
          </a:p>
        </p:txBody>
      </p:sp>
      <p:pic>
        <p:nvPicPr>
          <p:cNvPr id="34818" name="Picture 2" descr="https://encrypted-tbn3.gstatic.com/images?q=tbn:ANd9GcRjSjR9HdkzPMkntx0z7CqEfrvllqB1iKzSTemJadieKbSqOLQv8Q">
            <a:extLst>
              <a:ext uri="{FF2B5EF4-FFF2-40B4-BE49-F238E27FC236}">
                <a16:creationId xmlns:a16="http://schemas.microsoft.com/office/drawing/2014/main" id="{00F1FF8A-1E78-9E4C-BFAA-50EF9630A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381500"/>
            <a:ext cx="6934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5">
            <a:extLst>
              <a:ext uri="{FF2B5EF4-FFF2-40B4-BE49-F238E27FC236}">
                <a16:creationId xmlns:a16="http://schemas.microsoft.com/office/drawing/2014/main" id="{5DA4FE7D-E99F-7C4D-8AA7-34FF6C193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09675"/>
            <a:ext cx="83058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>
                <a:latin typeface="Verdana" panose="020B0604030504040204" pitchFamily="34" charset="0"/>
              </a:rPr>
              <a:t>The Aryans brought with them their own language, called </a:t>
            </a:r>
            <a:r>
              <a:rPr lang="en-US" altLang="en-US" sz="2800" b="1">
                <a:solidFill>
                  <a:srgbClr val="FF0000"/>
                </a:solidFill>
                <a:latin typeface="Verdana" panose="020B0604030504040204" pitchFamily="34" charset="0"/>
              </a:rPr>
              <a:t>Sanskrit</a:t>
            </a:r>
            <a:r>
              <a:rPr lang="en-US" altLang="en-US" sz="2800">
                <a:latin typeface="Verdana" panose="020B0604030504040204" pitchFamily="34" charset="0"/>
              </a:rPr>
              <a:t> and religious and cultural beliefs.  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>
                <a:latin typeface="Verdana" panose="020B0604030504040204" pitchFamily="34" charset="0"/>
              </a:rPr>
              <a:t>Aryan culture mixed with native Indians 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>
                <a:latin typeface="Verdana" panose="020B0604030504040204" pitchFamily="34" charset="0"/>
              </a:rPr>
              <a:t>Hinduism, the major religion of India, was a mixture of Aryan and Indus Valley beliefs. 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>
                <a:latin typeface="Verdana" panose="020B0604030504040204" pitchFamily="34" charset="0"/>
              </a:rPr>
              <a:t> The </a:t>
            </a:r>
            <a:r>
              <a:rPr lang="en-US" altLang="en-US" sz="2800" b="1">
                <a:solidFill>
                  <a:srgbClr val="FF0000"/>
                </a:solidFill>
                <a:latin typeface="Verdana" panose="020B0604030504040204" pitchFamily="34" charset="0"/>
              </a:rPr>
              <a:t>caste system</a:t>
            </a:r>
            <a:r>
              <a:rPr lang="en-US" altLang="en-US" sz="2800">
                <a:latin typeface="Verdana" panose="020B0604030504040204" pitchFamily="34" charset="0"/>
              </a:rPr>
              <a:t>, which keeps people in strict social classes, was brought to India by the Aryans.</a:t>
            </a:r>
          </a:p>
        </p:txBody>
      </p:sp>
      <p:sp>
        <p:nvSpPr>
          <p:cNvPr id="35842" name="TextBox 1">
            <a:extLst>
              <a:ext uri="{FF2B5EF4-FFF2-40B4-BE49-F238E27FC236}">
                <a16:creationId xmlns:a16="http://schemas.microsoft.com/office/drawing/2014/main" id="{11698DA5-150A-3445-B121-4FADB9D47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263" y="381000"/>
            <a:ext cx="54435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000"/>
              <a:t>Culture Mixes </a:t>
            </a:r>
          </a:p>
        </p:txBody>
      </p:sp>
    </p:spTree>
  </p:cSld>
  <p:clrMapOvr>
    <a:masterClrMapping/>
  </p:clrMapOvr>
  <p:transition spd="med">
    <p:pull dir="r"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20B1BE8B-1570-5E44-98C9-D09691B48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8700"/>
            <a:ext cx="91440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3">
            <a:extLst>
              <a:ext uri="{FF2B5EF4-FFF2-40B4-BE49-F238E27FC236}">
                <a16:creationId xmlns:a16="http://schemas.microsoft.com/office/drawing/2014/main" id="{AE129B1D-80CA-624B-AA7B-8916AC857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52400"/>
            <a:ext cx="77724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/>
              <a:t>A person’s place in society determined by their </a:t>
            </a:r>
            <a:r>
              <a:rPr lang="en-US" altLang="en-US" sz="2400" b="1" u="sng"/>
              <a:t>caste, </a:t>
            </a:r>
            <a:r>
              <a:rPr lang="en-US" altLang="en-US" sz="2400"/>
              <a:t>or social class.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200"/>
              <a:t>In Hindu tradition people are not created equal. They are categorized at </a:t>
            </a:r>
            <a:r>
              <a:rPr lang="en-US" altLang="en-US" sz="2200" u="sng"/>
              <a:t>birth </a:t>
            </a:r>
            <a:r>
              <a:rPr lang="en-US" altLang="en-US" sz="2200"/>
              <a:t>into one of the 4 ranks of society, known as </a:t>
            </a:r>
            <a:r>
              <a:rPr lang="en-US" altLang="en-US" sz="2200" b="1" u="sng"/>
              <a:t>varnas</a:t>
            </a:r>
            <a:r>
              <a:rPr lang="en-US" altLang="en-US" sz="2200"/>
              <a:t>.</a:t>
            </a:r>
          </a:p>
        </p:txBody>
      </p:sp>
    </p:spTree>
  </p:cSld>
  <p:clrMapOvr>
    <a:masterClrMapping/>
  </p:clrMapOvr>
  <p:transition spd="med">
    <p:pull dir="r"/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FC058-806E-8647-9115-5693F4D48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23825"/>
            <a:ext cx="7772400" cy="14557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Hinduism 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3C4C6C32-0603-3044-AAD0-8DBB76252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555875"/>
            <a:ext cx="6019800" cy="2736850"/>
          </a:xfrm>
        </p:spPr>
        <p:txBody>
          <a:bodyPr/>
          <a:lstStyle/>
          <a:p>
            <a:pPr eaLnBrk="1" hangingPunct="1"/>
            <a:r>
              <a:rPr lang="en-US" altLang="en-US" sz="2800"/>
              <a:t>More than 1 billion people follow </a:t>
            </a:r>
            <a:r>
              <a:rPr lang="en-US" altLang="en-US" sz="2800" b="1"/>
              <a:t>Hinduism</a:t>
            </a:r>
          </a:p>
          <a:p>
            <a:pPr lvl="1" eaLnBrk="1" hangingPunct="1"/>
            <a:r>
              <a:rPr lang="en-US" altLang="en-US" sz="2400"/>
              <a:t>It has no written rules and no single prophet or religious leader. </a:t>
            </a:r>
          </a:p>
          <a:p>
            <a:pPr lvl="1" eaLnBrk="1" hangingPunct="1"/>
            <a:r>
              <a:rPr lang="en-US" altLang="en-US" sz="2400"/>
              <a:t>It is a </a:t>
            </a:r>
            <a:r>
              <a:rPr lang="en-US" altLang="en-US" sz="2400" b="1" u="sng"/>
              <a:t>Pantheon:</a:t>
            </a:r>
            <a:r>
              <a:rPr lang="en-US" altLang="en-US" sz="2400"/>
              <a:t> an assembly of gods</a:t>
            </a:r>
          </a:p>
          <a:p>
            <a:pPr lvl="2" eaLnBrk="1" hangingPunct="1"/>
            <a:r>
              <a:rPr lang="en-US" altLang="en-US" sz="2200"/>
              <a:t>Polytheism </a:t>
            </a:r>
          </a:p>
          <a:p>
            <a:pPr eaLnBrk="1" hangingPunct="1"/>
            <a:r>
              <a:rPr lang="en-US" altLang="en-US" sz="2800"/>
              <a:t>Hindus believe that all gods, mortals, and everything in the universe is of one immortal essence or spirit. </a:t>
            </a:r>
          </a:p>
        </p:txBody>
      </p:sp>
      <p:pic>
        <p:nvPicPr>
          <p:cNvPr id="37891" name="Picture 4">
            <a:extLst>
              <a:ext uri="{FF2B5EF4-FFF2-40B4-BE49-F238E27FC236}">
                <a16:creationId xmlns:a16="http://schemas.microsoft.com/office/drawing/2014/main" id="{10A458E2-8031-714A-BA67-C05A8922A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3752850"/>
            <a:ext cx="17875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>
            <a:extLst>
              <a:ext uri="{FF2B5EF4-FFF2-40B4-BE49-F238E27FC236}">
                <a16:creationId xmlns:a16="http://schemas.microsoft.com/office/drawing/2014/main" id="{09D42208-1CCD-4B4A-B272-6536146ED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84150"/>
            <a:ext cx="17907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>
            <a:extLst>
              <a:ext uri="{FF2B5EF4-FFF2-40B4-BE49-F238E27FC236}">
                <a16:creationId xmlns:a16="http://schemas.microsoft.com/office/drawing/2014/main" id="{B708F564-F555-6F41-BD40-7C5D29F6D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04950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  <p:sndAc>
      <p:stSnd>
        <p:snd r:embed="rId2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1A22F-FFEC-8840-ABEA-2EA419D2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8" y="207963"/>
            <a:ext cx="7772400" cy="14557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Reincarnation and Karma 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A0A9A089-5516-3146-913D-2172EB53A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2463800"/>
            <a:ext cx="4827588" cy="2736850"/>
          </a:xfrm>
        </p:spPr>
        <p:txBody>
          <a:bodyPr/>
          <a:lstStyle/>
          <a:p>
            <a:pPr eaLnBrk="1" hangingPunct="1"/>
            <a:r>
              <a:rPr lang="en-US" altLang="en-US" sz="2400"/>
              <a:t>Many Hindus believe in the concepts of </a:t>
            </a:r>
            <a:r>
              <a:rPr lang="en-US" altLang="en-US" sz="2400" b="1" u="sng"/>
              <a:t>Karma and Reincarnation</a:t>
            </a:r>
            <a:r>
              <a:rPr lang="en-US" altLang="en-US" sz="2400"/>
              <a:t>. </a:t>
            </a:r>
          </a:p>
          <a:p>
            <a:pPr eaLnBrk="1" hangingPunct="1"/>
            <a:r>
              <a:rPr lang="en-US" altLang="en-US" sz="2400"/>
              <a:t>Karma is the Sanskrit word meaning action. </a:t>
            </a:r>
          </a:p>
          <a:p>
            <a:pPr eaLnBrk="1" hangingPunct="1"/>
            <a:r>
              <a:rPr lang="en-US" altLang="en-US" sz="2400" b="1" u="sng"/>
              <a:t>Reincarnation</a:t>
            </a:r>
            <a:r>
              <a:rPr lang="en-US" altLang="en-US" sz="2400"/>
              <a:t> is also known as the transmigration of souls. One’s actions, or </a:t>
            </a:r>
            <a:r>
              <a:rPr lang="en-US" altLang="en-US" sz="2400" b="1" u="sng"/>
              <a:t>Karma</a:t>
            </a:r>
            <a:r>
              <a:rPr lang="en-US" altLang="en-US" sz="2400"/>
              <a:t> in this life influence one’s </a:t>
            </a:r>
            <a:r>
              <a:rPr lang="en-US" altLang="en-US" sz="2400" u="sng"/>
              <a:t>rebirth </a:t>
            </a:r>
            <a:r>
              <a:rPr lang="en-US" altLang="en-US" sz="2400"/>
              <a:t>and future life.  </a:t>
            </a:r>
          </a:p>
          <a:p>
            <a:pPr eaLnBrk="1" hangingPunct="1"/>
            <a:r>
              <a:rPr lang="en-US" altLang="en-US" sz="2400"/>
              <a:t>A person with good karma will be reborn into a higher </a:t>
            </a:r>
            <a:r>
              <a:rPr lang="en-US" altLang="en-US" sz="2400" b="1" u="sng"/>
              <a:t>caste.</a:t>
            </a:r>
            <a:endParaRPr lang="en-US" altLang="en-US" sz="2400"/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9F985728-3883-9F41-8561-88C1CC165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857250"/>
            <a:ext cx="38020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AC51E2C-755F-8E44-91F0-BCD16DE680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Hindu </a:t>
            </a:r>
            <a:r>
              <a:rPr lang="en-US" altLang="en-US" b="1" dirty="0">
                <a:solidFill>
                  <a:srgbClr val="FF0000"/>
                </a:solidFill>
              </a:rPr>
              <a:t>Trinity (</a:t>
            </a:r>
            <a:r>
              <a:rPr lang="en-US" altLang="en-US" b="1" dirty="0" err="1">
                <a:solidFill>
                  <a:srgbClr val="FF0000"/>
                </a:solidFill>
              </a:rPr>
              <a:t>trimurti</a:t>
            </a:r>
            <a:r>
              <a:rPr lang="en-US" altLang="en-US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39938" name="Picture 6" descr="trinity">
            <a:extLst>
              <a:ext uri="{FF2B5EF4-FFF2-40B4-BE49-F238E27FC236}">
                <a16:creationId xmlns:a16="http://schemas.microsoft.com/office/drawing/2014/main" id="{EF4A9B2B-BFE0-E141-BFE6-4943BDFC8403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600" y="1600200"/>
            <a:ext cx="3219450" cy="4525963"/>
          </a:xfrm>
        </p:spPr>
      </p:pic>
      <p:sp>
        <p:nvSpPr>
          <p:cNvPr id="39939" name="Rectangle 4">
            <a:extLst>
              <a:ext uri="{FF2B5EF4-FFF2-40B4-BE49-F238E27FC236}">
                <a16:creationId xmlns:a16="http://schemas.microsoft.com/office/drawing/2014/main" id="{7959FB36-A2B1-224B-AEDD-72A48736C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2963" y="1600200"/>
            <a:ext cx="4033837" cy="4525963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Brahma</a:t>
            </a:r>
            <a:r>
              <a:rPr lang="en-US" altLang="en-US" sz="2800"/>
              <a:t> - the Creator</a:t>
            </a:r>
          </a:p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Vishnu</a:t>
            </a:r>
            <a:r>
              <a:rPr lang="en-US" altLang="en-US" sz="2800"/>
              <a:t> - the Preserver</a:t>
            </a:r>
          </a:p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Shiva</a:t>
            </a:r>
            <a:r>
              <a:rPr lang="en-US" altLang="en-US" sz="2800"/>
              <a:t> - the Destroyer</a:t>
            </a:r>
          </a:p>
          <a:p>
            <a:pPr eaLnBrk="1" hangingPunct="1"/>
            <a:r>
              <a:rPr lang="en-US" altLang="en-US" sz="2800"/>
              <a:t>Three aspects/powers of the same divine being</a:t>
            </a:r>
          </a:p>
          <a:p>
            <a:pPr eaLnBrk="1" hangingPunct="1"/>
            <a:r>
              <a:rPr lang="en-US" altLang="en-US" sz="2800"/>
              <a:t>trinity</a:t>
            </a:r>
          </a:p>
        </p:txBody>
      </p:sp>
    </p:spTree>
  </p:cSld>
  <p:clrMapOvr>
    <a:masterClrMapping/>
  </p:clrMapOvr>
  <p:transition spd="med">
    <p:pull dir="r"/>
    <p:sndAc>
      <p:stSnd>
        <p:snd r:embed="rId2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A4DF-BCB2-CC48-A4A9-98CF42430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8300"/>
            <a:ext cx="7772400" cy="14557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Buddhism: The search for Enlightenment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D7527-7FAC-B845-BA77-E146AE2A0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5943600" cy="51816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sz="2200" b="1" u="sng" dirty="0">
                <a:solidFill>
                  <a:srgbClr val="FF0000"/>
                </a:solidFill>
              </a:rPr>
              <a:t>Buddhism</a:t>
            </a:r>
            <a:r>
              <a:rPr lang="en-US" sz="2200" dirty="0">
                <a:solidFill>
                  <a:srgbClr val="FF0000"/>
                </a:solidFill>
              </a:rPr>
              <a:t> was founded in India </a:t>
            </a:r>
            <a:r>
              <a:rPr lang="en-US" sz="2200" dirty="0" smtClean="0">
                <a:solidFill>
                  <a:srgbClr val="FF0000"/>
                </a:solidFill>
              </a:rPr>
              <a:t>by </a:t>
            </a:r>
            <a:r>
              <a:rPr lang="en-US" sz="2200" b="1" dirty="0">
                <a:solidFill>
                  <a:srgbClr val="FF0000"/>
                </a:solidFill>
              </a:rPr>
              <a:t>Siddhartha Gautama</a:t>
            </a:r>
            <a:r>
              <a:rPr lang="en-US" sz="2200" dirty="0"/>
              <a:t>,  a young prince who gave up a life of wealth and privilege to search for spiritual peace.</a:t>
            </a:r>
            <a:endParaRPr lang="en-US" sz="2200" dirty="0">
              <a:solidFill>
                <a:srgbClr val="FF0000"/>
              </a:solidFill>
            </a:endParaRPr>
          </a:p>
          <a:p>
            <a:pPr lvl="1"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sz="2200" dirty="0">
                <a:solidFill>
                  <a:srgbClr val="FF0000"/>
                </a:solidFill>
              </a:rPr>
              <a:t>Buddha means “ </a:t>
            </a:r>
            <a:r>
              <a:rPr lang="en-US" sz="2200" b="1" u="sng" dirty="0">
                <a:solidFill>
                  <a:srgbClr val="FF0000"/>
                </a:solidFill>
              </a:rPr>
              <a:t>Enlightened One</a:t>
            </a:r>
            <a:r>
              <a:rPr lang="en-US" sz="2200" dirty="0">
                <a:solidFill>
                  <a:srgbClr val="FF0000"/>
                </a:solidFill>
              </a:rPr>
              <a:t>” </a:t>
            </a:r>
            <a:r>
              <a:rPr lang="en-US" sz="2200" dirty="0"/>
              <a:t>a term given to Siddhartha by his followers.</a:t>
            </a:r>
          </a:p>
          <a:p>
            <a:pPr lvl="1"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sz="2200" dirty="0"/>
              <a:t>Buddha came to believe that</a:t>
            </a:r>
            <a:r>
              <a:rPr lang="en-US" sz="2200" dirty="0">
                <a:solidFill>
                  <a:srgbClr val="FF0000"/>
                </a:solidFill>
              </a:rPr>
              <a:t> life is an endless cycle of suffering </a:t>
            </a:r>
            <a:r>
              <a:rPr lang="en-US" sz="2200" dirty="0"/>
              <a:t>caused by the desire for </a:t>
            </a:r>
            <a:r>
              <a:rPr lang="en-US" sz="2200" u="sng" dirty="0">
                <a:solidFill>
                  <a:srgbClr val="FF0000"/>
                </a:solidFill>
              </a:rPr>
              <a:t>Earthly goods</a:t>
            </a:r>
            <a:r>
              <a:rPr lang="en-US" sz="2200" dirty="0">
                <a:solidFill>
                  <a:srgbClr val="FF0000"/>
                </a:solidFill>
              </a:rPr>
              <a:t>. </a:t>
            </a:r>
          </a:p>
          <a:p>
            <a:pPr lvl="1"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sz="2200" dirty="0"/>
              <a:t>The way to master this desire was to practice </a:t>
            </a:r>
            <a:r>
              <a:rPr lang="en-US" sz="2200" b="1" u="sng" dirty="0" smtClean="0">
                <a:solidFill>
                  <a:srgbClr val="FF0000"/>
                </a:solidFill>
              </a:rPr>
              <a:t>yoga,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a practice including meditation, self-denial, postures, and non-violent behavior. </a:t>
            </a:r>
          </a:p>
          <a:p>
            <a:pPr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sz="2200" dirty="0"/>
              <a:t>Buddhism </a:t>
            </a:r>
            <a:r>
              <a:rPr lang="en-US" sz="2200" dirty="0">
                <a:solidFill>
                  <a:srgbClr val="FF0000"/>
                </a:solidFill>
              </a:rPr>
              <a:t>rejects </a:t>
            </a:r>
            <a:r>
              <a:rPr lang="en-US" sz="2200" dirty="0"/>
              <a:t>the </a:t>
            </a:r>
            <a:r>
              <a:rPr lang="en-US" sz="2200" u="sng" dirty="0"/>
              <a:t>Caste System</a:t>
            </a:r>
            <a:endParaRPr lang="en-US" dirty="0"/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7F5DB4D7-6453-5544-B8B5-8486AAA96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47800"/>
            <a:ext cx="25717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  <p:sndAc>
      <p:stSnd>
        <p:snd r:embed="rId3" name="chimes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464E-778E-3C42-8F2D-0237B9F96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417"/>
            <a:ext cx="7772400" cy="14557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Buddhism's teachings: The Four Noble Truths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pull dir="r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9BEA2-8082-C54E-95DF-F62401508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900" y="239713"/>
            <a:ext cx="7772400" cy="1455737"/>
          </a:xfrm>
        </p:spPr>
        <p:txBody>
          <a:bodyPr/>
          <a:lstStyle/>
          <a:p>
            <a:pPr>
              <a:defRPr/>
            </a:pPr>
            <a:r>
              <a:rPr lang="en-US" dirty="0"/>
              <a:t>Indus River Valley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01D6355F-E010-5F43-9661-2E31EB5DF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2098675"/>
            <a:ext cx="8321675" cy="3651250"/>
          </a:xfrm>
        </p:spPr>
        <p:txBody>
          <a:bodyPr/>
          <a:lstStyle/>
          <a:p>
            <a:r>
              <a:rPr lang="en-US" altLang="en-US" sz="2800" b="1" dirty="0"/>
              <a:t>The Indus and Ganges rivers </a:t>
            </a:r>
            <a:r>
              <a:rPr lang="en-US" altLang="en-US" sz="2800" dirty="0"/>
              <a:t>are located in present day INDIA and PAKISTAN.</a:t>
            </a:r>
          </a:p>
          <a:p>
            <a:endParaRPr lang="en-US" altLang="en-US" sz="2800" dirty="0"/>
          </a:p>
          <a:p>
            <a:r>
              <a:rPr lang="en-US" altLang="en-US" sz="2800" dirty="0"/>
              <a:t>Together India, Pakistan, and Bangladesh form the Indian Subcontinent.</a:t>
            </a:r>
          </a:p>
          <a:p>
            <a:endParaRPr lang="en-US" altLang="en-US" sz="2800" dirty="0"/>
          </a:p>
          <a:p>
            <a:pPr lvl="1"/>
            <a:r>
              <a:rPr lang="en-US" altLang="en-US" sz="2400" b="1" u="sng" dirty="0"/>
              <a:t>Subcontinent – </a:t>
            </a:r>
            <a:r>
              <a:rPr lang="en-US" altLang="en-US" sz="2400" b="1" dirty="0"/>
              <a:t>a large area of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altLang="en-US" sz="2400" b="1" dirty="0"/>
              <a:t>Land that is part of a continent, 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altLang="en-US" sz="2400" b="1" dirty="0"/>
              <a:t>but is also separated from the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altLang="en-US" sz="2400" b="1" dirty="0"/>
              <a:t>continent</a:t>
            </a:r>
          </a:p>
        </p:txBody>
      </p:sp>
      <p:sp>
        <p:nvSpPr>
          <p:cNvPr id="23555" name="AutoShape 2" descr="data:image/jpeg;base64,/9j/4AAQSkZJRgABAQAAAQABAAD/2wCEAAkGBxQTEhUUEBQWFhQVFRUXGBcWFhYYGxkXFRYaFxUUGBYYHyggGholHBgYITUhJSkrLi4wGSIzODMsNygtLisBCgoKDg0OGxAQGzQkICQ0NSwsLC80LCwsLCwsNCwsLC0vLCwsLCwsLCwsLCwsLCwsLDQsLCwsNCw0LCwsLCwsNP/AABEIANIA7wMBIgACEQEDEQH/xAAbAAEAAgMBAQAAAAAAAAAAAAAABAUCAwYBB//EADoQAAEDAgMFBwIEBAcBAAAAAAEAAhEDIQQSMQUiQVFhEzJxgZGhscHwBiNCUhQzYnIVgpKistHhY//EABoBAQADAQEBAAAAAAAAAAAAAAABAgMEBQb/xAAtEQACAgEEAAUDAwUBAAAAAAAAAQIRAwQSITEiMkFRYQUTcRSBkVKxwdHwJP/aAAwDAQACEQMRAD8A6imwQLDQcAssg5D0C106hAGYHQQQCfYXBW1rpEhczPPbdnmQch6BYvogiI9LLYtdZxsBqTH1J9AVFkWzAMI/S09dCfKIlZ04IkAeg4J2PNzifECPQBeNowIDnD/SfkKbJsxptGZ1gRa/IwAW/XzWx4aASQIAnRa6dJwAGYADjFz15A+q9FAGc28T0jyiUsX8mDnRBc0BpNxF2jmSPsc1vyDkPQLGuCWmOlucGSPMWUZ+PmzAT1j6KUnLolKUuiQ+jJBEDyB+yvKbbkGDEEGALFRu3P8AX1u34IgLCjiHNJLgTwAkWE+Ez4lX+1k9jT7WT2LDIOQ9AmQch6BeUqocJH30Way5MbaMcg5D0CZByHoskSxbMcg5D0CZByHoskSxbMcg5D0CZByHoFkiWLZjkHIegTIOQ9AskSxbMcg5D0CZByHoFkiWLZjkHIegTIOQ9AskSxbMcg5D0CZByHoskSxbMcg5D0C112DKbD06rcteI7p8vlSnyWi3uRlT0HgFoo1YbcGL3iRE62WbiYDW6kC/IWBPjdUO1tq1KVctZ/LFJrAP/u/MaZJ5QAFaMXJ0iGXxqEmG6Xkx6ALNlIC5knmfpwHkue2btp+418vqObTZchre0zVWvcSGyP5Z58IAWtu26nYVIg1GtrvzFwAa1tQtaG7sPI8vdW+1LorZ1CLnMLtx4JaWmo6Xu1DQGMayRIGsu425kKdtLEPzYcMzgVC7M1uQOIFMuAl1rHqqvG06Baoqd22jmAFOQar6Q3wHZmNJO5EaiNVpwu2XPrU5AYw06mZskkPa9ogywGRMRpdPtyBcYynmYb9ehjgeigt0st2Lqh0BptfMII8PEdFqXXpotR5PQ00Wo8hPvio20HODZbYTcgxZRWYl4/VPjdWyZ445VInLqYYpbZFpSqObpETMH3g/+LJ+12CRDsw4CD76KodiHn9RHgtQC4s2XHLyrk8/PqMcvIuSwqbWqE7uUDwn3U/AY8VLZSHASeXKx9fRUTWk2aCTyAlX+zsJ2bb946/9BYxbfZjjcny+iWiIrmoREQBERAFqr4hjMudwbmcGtkxLjoB1W1c5+IdnVsRUimGhtNhyl5I/Md+tmUHeaGjX9ytCKb5B0T3AAkmAASSeAGpXlOoHAOaQQRII0IOhC5uqMS6oHZKzc1AhwzgMa/I6YAPezRw5XGii4rD4vLEYgvyUshp1Q1oAAzioMwJfM3v4q6xL3B2CIEWQC14juny+VsWvEd0+Xypj2Wh5kYOH8v7/AE6LYaLSZLWzIMwNW90+IWJacrY4QfZZMqTIggjgeuht5owzA4SmQQWMg6jK295va9yT5rx2CpkAGmwgTALGwJ1gRZb0UWyppfhKZsWMImbtbrz016r2vh2PEPY1wGgc0O+VtWp+IaJBcJHCVPJKVnjsHTJzGmwu55WzpGscrKHWa0SxjGAAZZAFpuQ0DTgfFbP44mCG2PMkGPCNVpHGeJJ9TOq6cWF34jqw4HuuSPQERCu07jViaZc0ganz8v8A1VhEWNiOCuPv7hVmKqkuIMQDFunXVcerhFx3M4NdCLjub5NSIi8w8g24TF9m7MIPCOhPDrZdMFWbEIIMwS025hpE68plWa2j0dcFUQiIrFgiIgCIiAIiIAiIgCIiALXiO6fL5Wxa8R3T5fKldloeZHocA2TYBsnyC8pA942JiByHDzTIHNgiQRceSryzI7KCRxEWkeGhKvCG91fJeEN7avktEVRi8UWMc9znQ1pcQImAJstVHHtcCXPcyHFhD3htxw3TBWv6WZp+mldNouqj4BJ4AqspCw8B68fdRxjKZL7yWQJc4HNLcwDSTeyxr7SpsZmcR+iWyzMM5AEievoF0YcOw6MMFjTbZM+/uEWs4hgJGdkjUZgDzuJ5LKm9rhLXBw5gg/C2OizJPvgkfcLTiMQG9SdB96BQ2krZEpKKtmGLxGWw7x9hzUD6oTxOpuUXk58zyP4PD1OoeWXwERFznMFNwu1HMs6XDxl3gCdfBQlswpGa5vEDrOv0RzcVZ2aHE82eOO6TLsbRb+1/oLdNZ9JUmjVDhLTP3xHBVKgDazA8hs52VGM4C7yADr3OHlos8WolJ9fwfRan6RihC4Sp/PqdQirqG1Glzg5zAB/ULXiCeHspZxdPLmzsykxmzNieUzErri9ytHhZcU8Uts1ybkUbD41r3vY2+QMdmEFpD80QQb90qSpaozK7b+IeylNIkOL6bbBpMOeAQM9tDxVbhNt1AQX7zRSZniG5Xmq6m46XMjSYsYV1tFjTTdma1wAmHAOEi4sVn/B09OzZEARkbo0y0aaA3AWkZRUaaBS47bzjSJpNyvyucCSDGSqKZtB1lbsT+IMl+zluaqyc4nNRY57t2NN0gHzVn/BU978tm/3txu9ed61781HxtLDtJdUp0y8g6saXGRlPCbiR4Juh7Az2fju0LgW5S0MMTms9uYXgXUxUNPaRBJaxgJjQcAIAJGsBb9n7Qc6plfcOmIAsRf0gFZOUW+Cu+LdJluteI7p8vlbFrxHdPl8q0ezSHmRlT0HgPhHsBEEAjqlPQeA+FrxFfKNJJ0H1RJt0hTcqRWbRwwc2pSByhzYHGA5saTzUfEbOBLTTIZlY9kZARD4ndBEGyn1KjnRmixkADoePFeL08e5RSZ6UIeHxdlRh9hBpkVL5QySyRlLMptNjYGflZM2JAIFSARTkBpgmm5pzEFx3jli0eatU++KvZb7cfYp8RsLMMvaQ0GsR+XLvzgZl2a8Fx4DkpQaKJeZk1CCGxEZWhnpZTvvioeNo6unQaR98VTLKSi9vZnki4xbguTWMa7kD109loc4kydSvEXkTzTmqkzxsmoyZFUmERFkYhERAF4QvUQGdKsW9R1OnmobsFTc4PL8rhV7S4i27ua37uvspKKqjTuPDPTw/VcsIqGTxpdX6fuv8kV+ygWFtN7XHdDZ1A7Rr3ScxB04ATCm0sA5rs4eM+dzrslu8wMIDM3IC88+awWxtdw4z4x8hQ5Zl5ZHoYfqOjyqs8K/lr/d8m7Y9A4eYIfLKbdMv8vNfjrm9lvxO1XgkNDQBHU6T92UYYs8W+6UcI+qXmmyYAkTztbrHDoUjly3eR/2I1cdHPH/5eZe3PXr2XdWiarDBgEbvXqei3mgf0v594T6RHvKozj67N0mItvM5dbSsDtKrEZz6N+YXqrPptqVWeLOTi6fBJxm0KrSWlobrBuZGmYcPK6rHuJMkkk8SsqtVzjLiSYi54LBcOSSb8PRlObkF44DjEdVnSZmIA4kD1Oqv8HgW09LniT9OQURjZMIbuSLsjDnIXZiA7QA6RIJ5KY58tMiHACR9R0sVIAUevq7+1v8AyP35raPZ1w7SJbcC8Ab4JAAMtgHmbGyj1NnVHOk5ANNSfPQa8uiuEXrLBBO0jCOacXaZTt2Q/i9vk0/96rP/AAgz37f238rq1RabUX/VZf6isbsfm8x0AHvf4VdXpFji12vAwRI4H74rpFGx+F7RsCMwMtJ58R4EWRxL4tXOMvE7RRffFeOaCIOhUfajajDlcMoIsWkmecOt8KF2jv3O9SuLJqYQltZ2T12KLrsyxNLK6ALG4+q1ryPbTp4L1ebkkpSbieTllGU24rgIiLMzCIiAIiIAiIgCIiAK8/DdB8mo2oGsB3m2JcGzqI3ehCo1N2K785omM2Zvm5pAB6Ss8yuDOvQzUc8b/Hdf9+DoHmjjqc03ndIM5SCMzQ4S1wBgtIKij8LHjU/2/wDqi4D8M1WMa0mmQHUi6kXvcyp2dPIcz3Nm9iGwQMoULH7Bq0aJcSwkAhpDnnsy6sage0kWgQ2evJc8VFPbjycenTPbzY4SX3MuO3XPfoa9s4cYdxBfmDW5nHKbdOphRwqfEbNquMlp3u1Pauzb5dpmJFyL8T5KXR2HVqE5CwEOkvJIcA5pAERoD1XpRxRpJytngZYqU3tVfBc7Fa11UgzmYGuAgxckZp43CvnGASdAJK5il+G6gBg02y2kCGudv5Hlzs5LbBwI4HS8qWdiv/KyloLM8y4uaA/9LGlnhcZYvaFtsivU0iqVFvTxAcxr2Xa4At1Eh2mtxqvHshpkyTBJ62HooGxtlOo8Wx2NNpDZvUZOZ8QNZF9bKbiCQLmQegHVRSUuDWHaLxEReycQREQBERAR8dh2vYQ9uYDeAGsgHTrc+q5DEupFsMpvDiTd7rAGeDTc8B9z26pNt7IzTUpDe/U393Uf1fPzzamEmt0Er/HP7A5xCDGaDGbLP9UZiPQj1UhuAqkwKT56tI9S6APNT8bsx1LDCYJ7TO/pmAYA02tZvqvNx4JNSbXSKpFQiIuYgi43EFhZGhcZ8AxzvotbNpAwMrsxywLXzgkXmOBUupTDozAGNJ6iPglYHCs/aOH+3u+i0ThXKJ4IGG2kZOeSZgNAGpe5ovPRT8NiM4NiIcWkGNW66LwYOmBAYI8Os/N1spUmtENAAmbczqVM5QfSDozREWRAREQBZ4WsG1GmxyOY4jwM/RS9j4JtapleSAG5oHGCBE8Bf34K/q7DoOABZECLOcJvNyDJMrrxaOWWG6y8PC1L2LepUDRLiALXJAFzAv4qtpVHvqVd78qzWwAQSO+b6mZHKy2/wTOLZtG8S6xsdVvaIsLAcFGk+jwxPdke749D1tT9UlNVjVfJVbWpg4UggA0iLCwsYkDgCDMdVD2PTApggGXXM9LW6Kxx7yHZR3ahBkgm7NW8gTDSPByrNpbS7J9JpAioSMziQ0GRDZANzJiYFlnHTPFklBdXa/BlnyrLtn61TLBFAxm0MlZlPcGdrnS5xHdc0ZQIud72Xm1NqCi6mMubMd6/cYIBqHoCWjzWii2YFgteI7p8vlRcTtNjSWtILmvY10h4AzuaAMwaRmhwt8arz/E6T9xjpJBI3XgODSAS1xEESdQUUX3RaHmR0SIi9o4wiIgCIiAIiIAqr8SuPYwNC5oPgDmHuArVQduNnD1bTuk6xpefKJ8lTIrg18A49ERfPFAiIgCIiAIiIApmC2XUqwWgBp/U4wPLifi2qkbI2S6oQ6o2Kd7HV3IAcuvHzXVAL0NPo9y3T/gskQtl7ObRaYu4950a8h4BTURenGKiqRIREUgwrUg4EOEg/cg8D1VJtTZ4Ja2q4ljjYAwHQc4a4EcI7wIKvloxeFFQAEkQZBBghZ5camvn0LRlTKf/AA8Z2vD6gc0OEy0y17g4tOZptYC3Ba6uxqTp7SXksLJecxDSSTHI39hyU5k6O1Eg+I+iyXktyTo6CsrbGp5u0eXEtDL7otTIcJytl12jWdTELCnsxrC1zO0hjXNYHEZWtcQS0CJOg1nRWNfgObh7X+i9xHdPl8qVNlo9ot0RF7JxhERAEREAREQBYvYHAtOhBB8DZZIgOCfTLSWnVpI9DC8Vl+IMJkq5v01CSP7tXD6+fRVq8DNBwm0VYREWRARFIweBqVZ7NsgC5JgeAPEq0YuTqKBHJV/snYej63iGfBf16es8JWA2HTYGl4zP1MkkTyDdIHgrVepp9Hs8U+WWSoFERdxIREQBERAEREBWOMvqEaZ/+LWtPuCsKzoaTxAMePALL+EqNs0NcJJBktN7wQZvPFSsLhAN5+8/2HRo+uvwvOennPI2+Eb70kQGHMIcC10CWnVp1+zovHuOVwOoIE89DPup+0WiGugSHATF4M2nzVdV1eRoIBHM2M+kLPLjWOdI0xO2i8REXqnIEREAREQBERAEREBE2rgu2ploMOkFp5OHPoQSPNcYu+XI7fohtd0CA4B3STOYjzE+JK4NdjTjv9iH0V6Ii8oqF0v4WqflvHJ/yAuaV7+FH3qibQwx1OYfT2XZonWUmJ0KIi9gsEREAREQBERAEWNWoGtLjo0EnwAkrVgXONNhqRnLQTGk+CWDeiIgNGOZLDAkjeFp7t4HXh5qpc6Glp43B4GTPqr1UmIw+QFnBsFs33TYXPK48lx6qHUjfA/FRdoiLsMAiIgCIiAIiIAiIgCq9vbONVoczvsm37gdR42t581aIqzgpxcWDgAV6pe1qGSs8cCcw8H3+Z9FEXgZIOEnF+hRhdT+G8OW0sx1ec3+WIb7X81y7QSQACSdAASTxsAu02Y0ijTBBBDGiDY2EacF26CPicqJRJREXqFgiIgCIiAIiICLtQnsamUScpEAEkzYwBqYKkUqeVoaL5QBPOBErJErmyb4oIiIQFz9V81KpyuaDYZgROR0udfgTUtwgLoFTbUcTUIuMrR6Hj5m3+RY6jyGuHzouURFsZBERAEREAREQBERAEREBSfijDSxtQfoJB/tdF/UD1K5wBd69gIIcAQRBBuCDqCFUYfYDW1c+YloILWxoQZEum4B+yuHUaV5JqS/chox2Hsh1NxfVAnLDRMkSbzwnQcVWbW2y6ji3ZC4tEZ2E7pJaDug920X5z1XXBfK9rYtxc+oRcvJOpiXesBdmOChHaujp08E276Pp+Hrte0PYZa4SCti4T8J7dyuFGQQ97YnOQCQcwbA1NjeBY811Ttqhr64qQ1lEUjNyT2gJiOcwBHNWMpw2yosUVWdv0cxbv5g7Ll7N85gztIiP23WrCfiCm+q5kiIY5haCSWOYHl7v2tEi5QrRcooOC2tTquDWF0lnaCWuALJgOBIgiSpyEBERAERegIDxERAFUYsyXnqAPBtvmT5q3CrH4B+9BEFxhp4AmZnx+VjnhKUaia4mlK2WaIi2MgiIgCIoe2S7+Hq9mCX9m4NABJLiIFh1QEyUXEbOwGJpVKRyOIwwfQZIMOa9j3NeT+0EU2z0W+pUxNR9IObVcGmi856OQNqyc4BDRujz8ShajsJRcTVZiKlWg97KjnAUhUzUIax3bsLw3dggAEh0mImVYuxONyvlvceynIYCXNzEvxDWgGd0tEAG+axQijpUVBRxOJzUM2ZzXOcHxSLDlnde8uZAgC43CbEclfoQEREAXzbbuHy16rTbfJEWs7eHsQvpKwqUWu7zWmOYB+VJriybHZxH4R2DNQVS0hjCHNJkS4CBHMAT0XWYjZNN5qF2b80NDxmIByd0xwI1kKcBFhoEUFZz3Oytp7EpB+feL8xcS55JJNPsif9BhY0dgUGZS1pBaGgHMZytZkyk8Wluo4q0RCtkDBbJp0nBzM0hnZiXEgMmQ0A6CynoiEBERAFoxWFFTJJ7j2v82mR7wt6ID0rxY1JgxrB6+ygUMW8a74IkTDSOlgBCpPJGFbiyi2WKKJ/Hgd5paOcggdT0UtTGcZcxZDTXYREViAiIgCIiAIiIAiIgCIiAIiIAiIgCIiAIiIAiIgCIiAIiIAtRpiTYa8ugRFWSTXJKPDTHIegWykLDwCIkEl0Gf/Z">
            <a:extLst>
              <a:ext uri="{FF2B5EF4-FFF2-40B4-BE49-F238E27FC236}">
                <a16:creationId xmlns:a16="http://schemas.microsoft.com/office/drawing/2014/main" id="{B9B15677-0A0A-564F-A0B5-B5AF59417B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227138"/>
            <a:ext cx="2914650" cy="256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56" name="AutoShape 4" descr="data:image/jpeg;base64,/9j/4AAQSkZJRgABAQAAAQABAAD/2wCEAAkGBxQTEhUUEBQWFhQVFRUXGBcWFhYYGxkXFRYaFxUUGBYYHyggGholHBgYITUhJSkrLi4wGSIzODMsNygtLisBCgoKDg0OGxAQGzQkICQ0NSwsLC80LCwsLCwsNCwsLC0vLCwsLCwsLCwsLCwsLCwsLDQsLCwsNCw0LCwsLCwsNP/AABEIANIA7wMBIgACEQEDEQH/xAAbAAEAAgMBAQAAAAAAAAAAAAAABAUCAwYBB//EADoQAAEDAgMFBwIEBAcBAAAAAAEAAhEDIQQSMQUiQVFhEzJxgZGhscHwBiNCUhQzYnIVgpKistHhY//EABoBAQADAQEBAAAAAAAAAAAAAAABAgMEBQb/xAAtEQACAgEEAAUDAwUBAAAAAAAAAQIRAwQSITEiMkFRYQUTcRSBkVKxwdHwJP/aAAwDAQACEQMRAD8A6imwQLDQcAssg5D0C106hAGYHQQQCfYXBW1rpEhczPPbdnmQch6BYvogiI9LLYtdZxsBqTH1J9AVFkWzAMI/S09dCfKIlZ04IkAeg4J2PNzifECPQBeNowIDnD/SfkKbJsxptGZ1gRa/IwAW/XzWx4aASQIAnRa6dJwAGYADjFz15A+q9FAGc28T0jyiUsX8mDnRBc0BpNxF2jmSPsc1vyDkPQLGuCWmOlucGSPMWUZ+PmzAT1j6KUnLolKUuiQ+jJBEDyB+yvKbbkGDEEGALFRu3P8AX1u34IgLCjiHNJLgTwAkWE+Ez4lX+1k9jT7WT2LDIOQ9AmQch6BeUqocJH30Way5MbaMcg5D0CZByHoskSxbMcg5D0CZByHoskSxbMcg5D0CZByHoFkiWLZjkHIegTIOQ9AskSxbMcg5D0CZByHoFkiWLZjkHIegTIOQ9AskSxbMcg5D0CZByHoskSxbMcg5D0C112DKbD06rcteI7p8vlSnyWi3uRlT0HgFoo1YbcGL3iRE62WbiYDW6kC/IWBPjdUO1tq1KVctZ/LFJrAP/u/MaZJ5QAFaMXJ0iGXxqEmG6Xkx6ALNlIC5knmfpwHkue2btp+418vqObTZchre0zVWvcSGyP5Z58IAWtu26nYVIg1GtrvzFwAa1tQtaG7sPI8vdW+1LorZ1CLnMLtx4JaWmo6Xu1DQGMayRIGsu425kKdtLEPzYcMzgVC7M1uQOIFMuAl1rHqqvG06Baoqd22jmAFOQar6Q3wHZmNJO5EaiNVpwu2XPrU5AYw06mZskkPa9ogywGRMRpdPtyBcYynmYb9ehjgeigt0st2Lqh0BptfMII8PEdFqXXpotR5PQ00Wo8hPvio20HODZbYTcgxZRWYl4/VPjdWyZ445VInLqYYpbZFpSqObpETMH3g/+LJ+12CRDsw4CD76KodiHn9RHgtQC4s2XHLyrk8/PqMcvIuSwqbWqE7uUDwn3U/AY8VLZSHASeXKx9fRUTWk2aCTyAlX+zsJ2bb946/9BYxbfZjjcny+iWiIrmoREQBERAFqr4hjMudwbmcGtkxLjoB1W1c5+IdnVsRUimGhtNhyl5I/Md+tmUHeaGjX9ytCKb5B0T3AAkmAASSeAGpXlOoHAOaQQRII0IOhC5uqMS6oHZKzc1AhwzgMa/I6YAPezRw5XGii4rD4vLEYgvyUshp1Q1oAAzioMwJfM3v4q6xL3B2CIEWQC14juny+VsWvEd0+Xypj2Wh5kYOH8v7/AE6LYaLSZLWzIMwNW90+IWJacrY4QfZZMqTIggjgeuht5owzA4SmQQWMg6jK295va9yT5rx2CpkAGmwgTALGwJ1gRZb0UWyppfhKZsWMImbtbrz016r2vh2PEPY1wGgc0O+VtWp+IaJBcJHCVPJKVnjsHTJzGmwu55WzpGscrKHWa0SxjGAAZZAFpuQ0DTgfFbP44mCG2PMkGPCNVpHGeJJ9TOq6cWF34jqw4HuuSPQERCu07jViaZc0ganz8v8A1VhEWNiOCuPv7hVmKqkuIMQDFunXVcerhFx3M4NdCLjub5NSIi8w8g24TF9m7MIPCOhPDrZdMFWbEIIMwS025hpE68plWa2j0dcFUQiIrFgiIgCIiAIiIAiIgCIiALXiO6fL5Wxa8R3T5fKldloeZHocA2TYBsnyC8pA942JiByHDzTIHNgiQRceSryzI7KCRxEWkeGhKvCG91fJeEN7avktEVRi8UWMc9znQ1pcQImAJstVHHtcCXPcyHFhD3htxw3TBWv6WZp+mldNouqj4BJ4AqspCw8B68fdRxjKZL7yWQJc4HNLcwDSTeyxr7SpsZmcR+iWyzMM5AEievoF0YcOw6MMFjTbZM+/uEWs4hgJGdkjUZgDzuJ5LKm9rhLXBw5gg/C2OizJPvgkfcLTiMQG9SdB96BQ2krZEpKKtmGLxGWw7x9hzUD6oTxOpuUXk58zyP4PD1OoeWXwERFznMFNwu1HMs6XDxl3gCdfBQlswpGa5vEDrOv0RzcVZ2aHE82eOO6TLsbRb+1/oLdNZ9JUmjVDhLTP3xHBVKgDazA8hs52VGM4C7yADr3OHlos8WolJ9fwfRan6RihC4Sp/PqdQirqG1Glzg5zAB/ULXiCeHspZxdPLmzsykxmzNieUzErri9ytHhZcU8Uts1ybkUbD41r3vY2+QMdmEFpD80QQb90qSpaozK7b+IeylNIkOL6bbBpMOeAQM9tDxVbhNt1AQX7zRSZniG5Xmq6m46XMjSYsYV1tFjTTdma1wAmHAOEi4sVn/B09OzZEARkbo0y0aaA3AWkZRUaaBS47bzjSJpNyvyucCSDGSqKZtB1lbsT+IMl+zluaqyc4nNRY57t2NN0gHzVn/BU978tm/3txu9ed61781HxtLDtJdUp0y8g6saXGRlPCbiR4Juh7Az2fju0LgW5S0MMTms9uYXgXUxUNPaRBJaxgJjQcAIAJGsBb9n7Qc6plfcOmIAsRf0gFZOUW+Cu+LdJluteI7p8vlbFrxHdPl8q0ezSHmRlT0HgPhHsBEEAjqlPQeA+FrxFfKNJJ0H1RJt0hTcqRWbRwwc2pSByhzYHGA5saTzUfEbOBLTTIZlY9kZARD4ndBEGyn1KjnRmixkADoePFeL08e5RSZ6UIeHxdlRh9hBpkVL5QySyRlLMptNjYGflZM2JAIFSARTkBpgmm5pzEFx3jli0eatU++KvZb7cfYp8RsLMMvaQ0GsR+XLvzgZl2a8Fx4DkpQaKJeZk1CCGxEZWhnpZTvvioeNo6unQaR98VTLKSi9vZnki4xbguTWMa7kD109loc4kydSvEXkTzTmqkzxsmoyZFUmERFkYhERAF4QvUQGdKsW9R1OnmobsFTc4PL8rhV7S4i27ua37uvspKKqjTuPDPTw/VcsIqGTxpdX6fuv8kV+ygWFtN7XHdDZ1A7Rr3ScxB04ATCm0sA5rs4eM+dzrslu8wMIDM3IC88+awWxtdw4z4x8hQ5Zl5ZHoYfqOjyqs8K/lr/d8m7Y9A4eYIfLKbdMv8vNfjrm9lvxO1XgkNDQBHU6T92UYYs8W+6UcI+qXmmyYAkTztbrHDoUjly3eR/2I1cdHPH/5eZe3PXr2XdWiarDBgEbvXqei3mgf0v594T6RHvKozj67N0mItvM5dbSsDtKrEZz6N+YXqrPptqVWeLOTi6fBJxm0KrSWlobrBuZGmYcPK6rHuJMkkk8SsqtVzjLiSYi54LBcOSSb8PRlObkF44DjEdVnSZmIA4kD1Oqv8HgW09LniT9OQURjZMIbuSLsjDnIXZiA7QA6RIJ5KY58tMiHACR9R0sVIAUevq7+1v8AyP35raPZ1w7SJbcC8Ab4JAAMtgHmbGyj1NnVHOk5ANNSfPQa8uiuEXrLBBO0jCOacXaZTt2Q/i9vk0/96rP/AAgz37f238rq1RabUX/VZf6isbsfm8x0AHvf4VdXpFji12vAwRI4H74rpFGx+F7RsCMwMtJ58R4EWRxL4tXOMvE7RRffFeOaCIOhUfajajDlcMoIsWkmecOt8KF2jv3O9SuLJqYQltZ2T12KLrsyxNLK6ALG4+q1ryPbTp4L1ebkkpSbieTllGU24rgIiLMzCIiAIiIAiIgCIiAK8/DdB8mo2oGsB3m2JcGzqI3ehCo1N2K785omM2Zvm5pAB6Ss8yuDOvQzUc8b/Hdf9+DoHmjjqc03ndIM5SCMzQ4S1wBgtIKij8LHjU/2/wDqi4D8M1WMa0mmQHUi6kXvcyp2dPIcz3Nm9iGwQMoULH7Bq0aJcSwkAhpDnnsy6sage0kWgQ2evJc8VFPbjycenTPbzY4SX3MuO3XPfoa9s4cYdxBfmDW5nHKbdOphRwqfEbNquMlp3u1Pauzb5dpmJFyL8T5KXR2HVqE5CwEOkvJIcA5pAERoD1XpRxRpJytngZYqU3tVfBc7Fa11UgzmYGuAgxckZp43CvnGASdAJK5il+G6gBg02y2kCGudv5Hlzs5LbBwI4HS8qWdiv/KyloLM8y4uaA/9LGlnhcZYvaFtsivU0iqVFvTxAcxr2Xa4At1Eh2mtxqvHshpkyTBJ62HooGxtlOo8Wx2NNpDZvUZOZ8QNZF9bKbiCQLmQegHVRSUuDWHaLxEReycQREQBERAR8dh2vYQ9uYDeAGsgHTrc+q5DEupFsMpvDiTd7rAGeDTc8B9z26pNt7IzTUpDe/U393Uf1fPzzamEmt0Er/HP7A5xCDGaDGbLP9UZiPQj1UhuAqkwKT56tI9S6APNT8bsx1LDCYJ7TO/pmAYA02tZvqvNx4JNSbXSKpFQiIuYgi43EFhZGhcZ8AxzvotbNpAwMrsxywLXzgkXmOBUupTDozAGNJ6iPglYHCs/aOH+3u+i0ThXKJ4IGG2kZOeSZgNAGpe5ovPRT8NiM4NiIcWkGNW66LwYOmBAYI8Os/N1spUmtENAAmbczqVM5QfSDozREWRAREQBZ4WsG1GmxyOY4jwM/RS9j4JtapleSAG5oHGCBE8Bf34K/q7DoOABZECLOcJvNyDJMrrxaOWWG6y8PC1L2LepUDRLiALXJAFzAv4qtpVHvqVd78qzWwAQSO+b6mZHKy2/wTOLZtG8S6xsdVvaIsLAcFGk+jwxPdke749D1tT9UlNVjVfJVbWpg4UggA0iLCwsYkDgCDMdVD2PTApggGXXM9LW6Kxx7yHZR3ahBkgm7NW8gTDSPByrNpbS7J9JpAioSMziQ0GRDZANzJiYFlnHTPFklBdXa/BlnyrLtn61TLBFAxm0MlZlPcGdrnS5xHdc0ZQIud72Xm1NqCi6mMubMd6/cYIBqHoCWjzWii2YFgteI7p8vlRcTtNjSWtILmvY10h4AzuaAMwaRmhwt8arz/E6T9xjpJBI3XgODSAS1xEESdQUUX3RaHmR0SIi9o4wiIgCIiAIiIAqr8SuPYwNC5oPgDmHuArVQduNnD1bTuk6xpefKJ8lTIrg18A49ERfPFAiIgCIiAIiIApmC2XUqwWgBp/U4wPLifi2qkbI2S6oQ6o2Kd7HV3IAcuvHzXVAL0NPo9y3T/gskQtl7ObRaYu4950a8h4BTURenGKiqRIREUgwrUg4EOEg/cg8D1VJtTZ4Ja2q4ljjYAwHQc4a4EcI7wIKvloxeFFQAEkQZBBghZ5camvn0LRlTKf/AA8Z2vD6gc0OEy0y17g4tOZptYC3Ba6uxqTp7SXksLJecxDSSTHI39hyU5k6O1Eg+I+iyXktyTo6CsrbGp5u0eXEtDL7otTIcJytl12jWdTELCnsxrC1zO0hjXNYHEZWtcQS0CJOg1nRWNfgObh7X+i9xHdPl8qVNlo9ot0RF7JxhERAEREAREQBYvYHAtOhBB8DZZIgOCfTLSWnVpI9DC8Vl+IMJkq5v01CSP7tXD6+fRVq8DNBwm0VYREWRARFIweBqVZ7NsgC5JgeAPEq0YuTqKBHJV/snYej63iGfBf16es8JWA2HTYGl4zP1MkkTyDdIHgrVepp9Hs8U+WWSoFERdxIREQBERAEREBWOMvqEaZ/+LWtPuCsKzoaTxAMePALL+EqNs0NcJJBktN7wQZvPFSsLhAN5+8/2HRo+uvwvOennPI2+Eb70kQGHMIcC10CWnVp1+zovHuOVwOoIE89DPup+0WiGugSHATF4M2nzVdV1eRoIBHM2M+kLPLjWOdI0xO2i8REXqnIEREAREQBERAEREBE2rgu2ploMOkFp5OHPoQSPNcYu+XI7fohtd0CA4B3STOYjzE+JK4NdjTjv9iH0V6Ii8oqF0v4WqflvHJ/yAuaV7+FH3qibQwx1OYfT2XZonWUmJ0KIi9gsEREAREQBERAEWNWoGtLjo0EnwAkrVgXONNhqRnLQTGk+CWDeiIgNGOZLDAkjeFp7t4HXh5qpc6Glp43B4GTPqr1UmIw+QFnBsFs33TYXPK48lx6qHUjfA/FRdoiLsMAiIgCIiAIiIAiIgCq9vbONVoczvsm37gdR42t581aIqzgpxcWDgAV6pe1qGSs8cCcw8H3+Z9FEXgZIOEnF+hRhdT+G8OW0sx1ec3+WIb7X81y7QSQACSdAASTxsAu02Y0ijTBBBDGiDY2EacF26CPicqJRJREXqFgiIgCIiAIiICLtQnsamUScpEAEkzYwBqYKkUqeVoaL5QBPOBErJErmyb4oIiIQFz9V81KpyuaDYZgROR0udfgTUtwgLoFTbUcTUIuMrR6Hj5m3+RY6jyGuHzouURFsZBERAEREAREQBERAEREBSfijDSxtQfoJB/tdF/UD1K5wBd69gIIcAQRBBuCDqCFUYfYDW1c+YloILWxoQZEum4B+yuHUaV5JqS/chox2Hsh1NxfVAnLDRMkSbzwnQcVWbW2y6ji3ZC4tEZ2E7pJaDug920X5z1XXBfK9rYtxc+oRcvJOpiXesBdmOChHaujp08E276Pp+Hrte0PYZa4SCti4T8J7dyuFGQQ97YnOQCQcwbA1NjeBY811Ttqhr64qQ1lEUjNyT2gJiOcwBHNWMpw2yosUVWdv0cxbv5g7Ll7N85gztIiP23WrCfiCm+q5kiIY5haCSWOYHl7v2tEi5QrRcooOC2tTquDWF0lnaCWuALJgOBIgiSpyEBERAERegIDxERAFUYsyXnqAPBtvmT5q3CrH4B+9BEFxhp4AmZnx+VjnhKUaia4mlK2WaIi2MgiIgCIoe2S7+Hq9mCX9m4NABJLiIFh1QEyUXEbOwGJpVKRyOIwwfQZIMOa9j3NeT+0EU2z0W+pUxNR9IObVcGmi856OQNqyc4BDRujz8ShajsJRcTVZiKlWg97KjnAUhUzUIax3bsLw3dggAEh0mImVYuxONyvlvceynIYCXNzEvxDWgGd0tEAG+axQijpUVBRxOJzUM2ZzXOcHxSLDlnde8uZAgC43CbEclfoQEREAXzbbuHy16rTbfJEWs7eHsQvpKwqUWu7zWmOYB+VJriybHZxH4R2DNQVS0hjCHNJkS4CBHMAT0XWYjZNN5qF2b80NDxmIByd0xwI1kKcBFhoEUFZz3Oytp7EpB+feL8xcS55JJNPsif9BhY0dgUGZS1pBaGgHMZytZkyk8Wluo4q0RCtkDBbJp0nBzM0hnZiXEgMmQ0A6CynoiEBERAFoxWFFTJJ7j2v82mR7wt6ID0rxY1JgxrB6+ygUMW8a74IkTDSOlgBCpPJGFbiyi2WKKJ/Hgd5paOcggdT0UtTGcZcxZDTXYREViAiIgCIiAIiIAiIgCIiAIiIAiIgCIiAIiIAiIgCIiAIiIAtRpiTYa8ugRFWSTXJKPDTHIegWykLDwCIkEl0Gf/Z">
            <a:extLst>
              <a:ext uri="{FF2B5EF4-FFF2-40B4-BE49-F238E27FC236}">
                <a16:creationId xmlns:a16="http://schemas.microsoft.com/office/drawing/2014/main" id="{57454126-1558-0F44-A597-2BA30791CC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227138"/>
            <a:ext cx="2914650" cy="256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57" name="AutoShape 6" descr="data:image/jpeg;base64,/9j/4AAQSkZJRgABAQAAAQABAAD/2wCEAAkGBxQTEhUUEBQWFhQVFRUXGBcWFhYYGxkXFRYaFxUUGBYYHyggGholHBgYITUhJSkrLi4wGSIzODMsNygtLisBCgoKDg0OGxAQGzQkICQ0NSwsLC80LCwsLCwsNCwsLC0vLCwsLCwsLCwsLCwsLCwsLDQsLCwsNCw0LCwsLCwsNP/AABEIANIA7wMBIgACEQEDEQH/xAAbAAEAAgMBAQAAAAAAAAAAAAAABAUCAwYBB//EADoQAAEDAgMFBwIEBAcBAAAAAAEAAhEDIQQSMQUiQVFhEzJxgZGhscHwBiNCUhQzYnIVgpKistHhY//EABoBAQADAQEBAAAAAAAAAAAAAAABAgMEBQb/xAAtEQACAgEEAAUDAwUBAAAAAAAAAQIRAwQSITEiMkFRYQUTcRSBkVKxwdHwJP/aAAwDAQACEQMRAD8A6imwQLDQcAssg5D0C106hAGYHQQQCfYXBW1rpEhczPPbdnmQch6BYvogiI9LLYtdZxsBqTH1J9AVFkWzAMI/S09dCfKIlZ04IkAeg4J2PNzifECPQBeNowIDnD/SfkKbJsxptGZ1gRa/IwAW/XzWx4aASQIAnRa6dJwAGYADjFz15A+q9FAGc28T0jyiUsX8mDnRBc0BpNxF2jmSPsc1vyDkPQLGuCWmOlucGSPMWUZ+PmzAT1j6KUnLolKUuiQ+jJBEDyB+yvKbbkGDEEGALFRu3P8AX1u34IgLCjiHNJLgTwAkWE+Ez4lX+1k9jT7WT2LDIOQ9AmQch6BeUqocJH30Way5MbaMcg5D0CZByHoskSxbMcg5D0CZByHoskSxbMcg5D0CZByHoFkiWLZjkHIegTIOQ9AskSxbMcg5D0CZByHoFkiWLZjkHIegTIOQ9AskSxbMcg5D0CZByHoskSxbMcg5D0C112DKbD06rcteI7p8vlSnyWi3uRlT0HgFoo1YbcGL3iRE62WbiYDW6kC/IWBPjdUO1tq1KVctZ/LFJrAP/u/MaZJ5QAFaMXJ0iGXxqEmG6Xkx6ALNlIC5knmfpwHkue2btp+418vqObTZchre0zVWvcSGyP5Z58IAWtu26nYVIg1GtrvzFwAa1tQtaG7sPI8vdW+1LorZ1CLnMLtx4JaWmo6Xu1DQGMayRIGsu425kKdtLEPzYcMzgVC7M1uQOIFMuAl1rHqqvG06Baoqd22jmAFOQar6Q3wHZmNJO5EaiNVpwu2XPrU5AYw06mZskkPa9ogywGRMRpdPtyBcYynmYb9ehjgeigt0st2Lqh0BptfMII8PEdFqXXpotR5PQ00Wo8hPvio20HODZbYTcgxZRWYl4/VPjdWyZ445VInLqYYpbZFpSqObpETMH3g/+LJ+12CRDsw4CD76KodiHn9RHgtQC4s2XHLyrk8/PqMcvIuSwqbWqE7uUDwn3U/AY8VLZSHASeXKx9fRUTWk2aCTyAlX+zsJ2bb946/9BYxbfZjjcny+iWiIrmoREQBERAFqr4hjMudwbmcGtkxLjoB1W1c5+IdnVsRUimGhtNhyl5I/Md+tmUHeaGjX9ytCKb5B0T3AAkmAASSeAGpXlOoHAOaQQRII0IOhC5uqMS6oHZKzc1AhwzgMa/I6YAPezRw5XGii4rD4vLEYgvyUshp1Q1oAAzioMwJfM3v4q6xL3B2CIEWQC14juny+VsWvEd0+Xypj2Wh5kYOH8v7/AE6LYaLSZLWzIMwNW90+IWJacrY4QfZZMqTIggjgeuht5owzA4SmQQWMg6jK295va9yT5rx2CpkAGmwgTALGwJ1gRZb0UWyppfhKZsWMImbtbrz016r2vh2PEPY1wGgc0O+VtWp+IaJBcJHCVPJKVnjsHTJzGmwu55WzpGscrKHWa0SxjGAAZZAFpuQ0DTgfFbP44mCG2PMkGPCNVpHGeJJ9TOq6cWF34jqw4HuuSPQERCu07jViaZc0ganz8v8A1VhEWNiOCuPv7hVmKqkuIMQDFunXVcerhFx3M4NdCLjub5NSIi8w8g24TF9m7MIPCOhPDrZdMFWbEIIMwS025hpE68plWa2j0dcFUQiIrFgiIgCIiAIiIAiIgCIiALXiO6fL5Wxa8R3T5fKldloeZHocA2TYBsnyC8pA942JiByHDzTIHNgiQRceSryzI7KCRxEWkeGhKvCG91fJeEN7avktEVRi8UWMc9znQ1pcQImAJstVHHtcCXPcyHFhD3htxw3TBWv6WZp+mldNouqj4BJ4AqspCw8B68fdRxjKZL7yWQJc4HNLcwDSTeyxr7SpsZmcR+iWyzMM5AEievoF0YcOw6MMFjTbZM+/uEWs4hgJGdkjUZgDzuJ5LKm9rhLXBw5gg/C2OizJPvgkfcLTiMQG9SdB96BQ2krZEpKKtmGLxGWw7x9hzUD6oTxOpuUXk58zyP4PD1OoeWXwERFznMFNwu1HMs6XDxl3gCdfBQlswpGa5vEDrOv0RzcVZ2aHE82eOO6TLsbRb+1/oLdNZ9JUmjVDhLTP3xHBVKgDazA8hs52VGM4C7yADr3OHlos8WolJ9fwfRan6RihC4Sp/PqdQirqG1Glzg5zAB/ULXiCeHspZxdPLmzsykxmzNieUzErri9ytHhZcU8Uts1ybkUbD41r3vY2+QMdmEFpD80QQb90qSpaozK7b+IeylNIkOL6bbBpMOeAQM9tDxVbhNt1AQX7zRSZniG5Xmq6m46XMjSYsYV1tFjTTdma1wAmHAOEi4sVn/B09OzZEARkbo0y0aaA3AWkZRUaaBS47bzjSJpNyvyucCSDGSqKZtB1lbsT+IMl+zluaqyc4nNRY57t2NN0gHzVn/BU978tm/3txu9ed61781HxtLDtJdUp0y8g6saXGRlPCbiR4Juh7Az2fju0LgW5S0MMTms9uYXgXUxUNPaRBJaxgJjQcAIAJGsBb9n7Qc6plfcOmIAsRf0gFZOUW+Cu+LdJluteI7p8vlbFrxHdPl8q0ezSHmRlT0HgPhHsBEEAjqlPQeA+FrxFfKNJJ0H1RJt0hTcqRWbRwwc2pSByhzYHGA5saTzUfEbOBLTTIZlY9kZARD4ndBEGyn1KjnRmixkADoePFeL08e5RSZ6UIeHxdlRh9hBpkVL5QySyRlLMptNjYGflZM2JAIFSARTkBpgmm5pzEFx3jli0eatU++KvZb7cfYp8RsLMMvaQ0GsR+XLvzgZl2a8Fx4DkpQaKJeZk1CCGxEZWhnpZTvvioeNo6unQaR98VTLKSi9vZnki4xbguTWMa7kD109loc4kydSvEXkTzTmqkzxsmoyZFUmERFkYhERAF4QvUQGdKsW9R1OnmobsFTc4PL8rhV7S4i27ua37uvspKKqjTuPDPTw/VcsIqGTxpdX6fuv8kV+ygWFtN7XHdDZ1A7Rr3ScxB04ATCm0sA5rs4eM+dzrslu8wMIDM3IC88+awWxtdw4z4x8hQ5Zl5ZHoYfqOjyqs8K/lr/d8m7Y9A4eYIfLKbdMv8vNfjrm9lvxO1XgkNDQBHU6T92UYYs8W+6UcI+qXmmyYAkTztbrHDoUjly3eR/2I1cdHPH/5eZe3PXr2XdWiarDBgEbvXqei3mgf0v594T6RHvKozj67N0mItvM5dbSsDtKrEZz6N+YXqrPptqVWeLOTi6fBJxm0KrSWlobrBuZGmYcPK6rHuJMkkk8SsqtVzjLiSYi54LBcOSSb8PRlObkF44DjEdVnSZmIA4kD1Oqv8HgW09LniT9OQURjZMIbuSLsjDnIXZiA7QA6RIJ5KY58tMiHACR9R0sVIAUevq7+1v8AyP35raPZ1w7SJbcC8Ab4JAAMtgHmbGyj1NnVHOk5ANNSfPQa8uiuEXrLBBO0jCOacXaZTt2Q/i9vk0/96rP/AAgz37f238rq1RabUX/VZf6isbsfm8x0AHvf4VdXpFji12vAwRI4H74rpFGx+F7RsCMwMtJ58R4EWRxL4tXOMvE7RRffFeOaCIOhUfajajDlcMoIsWkmecOt8KF2jv3O9SuLJqYQltZ2T12KLrsyxNLK6ALG4+q1ryPbTp4L1ebkkpSbieTllGU24rgIiLMzCIiAIiIAiIgCIiAK8/DdB8mo2oGsB3m2JcGzqI3ehCo1N2K785omM2Zvm5pAB6Ss8yuDOvQzUc8b/Hdf9+DoHmjjqc03ndIM5SCMzQ4S1wBgtIKij8LHjU/2/wDqi4D8M1WMa0mmQHUi6kXvcyp2dPIcz3Nm9iGwQMoULH7Bq0aJcSwkAhpDnnsy6sage0kWgQ2evJc8VFPbjycenTPbzY4SX3MuO3XPfoa9s4cYdxBfmDW5nHKbdOphRwqfEbNquMlp3u1Pauzb5dpmJFyL8T5KXR2HVqE5CwEOkvJIcA5pAERoD1XpRxRpJytngZYqU3tVfBc7Fa11UgzmYGuAgxckZp43CvnGASdAJK5il+G6gBg02y2kCGudv5Hlzs5LbBwI4HS8qWdiv/KyloLM8y4uaA/9LGlnhcZYvaFtsivU0iqVFvTxAcxr2Xa4At1Eh2mtxqvHshpkyTBJ62HooGxtlOo8Wx2NNpDZvUZOZ8QNZF9bKbiCQLmQegHVRSUuDWHaLxEReycQREQBERAR8dh2vYQ9uYDeAGsgHTrc+q5DEupFsMpvDiTd7rAGeDTc8B9z26pNt7IzTUpDe/U393Uf1fPzzamEmt0Er/HP7A5xCDGaDGbLP9UZiPQj1UhuAqkwKT56tI9S6APNT8bsx1LDCYJ7TO/pmAYA02tZvqvNx4JNSbXSKpFQiIuYgi43EFhZGhcZ8AxzvotbNpAwMrsxywLXzgkXmOBUupTDozAGNJ6iPglYHCs/aOH+3u+i0ThXKJ4IGG2kZOeSZgNAGpe5ovPRT8NiM4NiIcWkGNW66LwYOmBAYI8Os/N1spUmtENAAmbczqVM5QfSDozREWRAREQBZ4WsG1GmxyOY4jwM/RS9j4JtapleSAG5oHGCBE8Bf34K/q7DoOABZECLOcJvNyDJMrrxaOWWG6y8PC1L2LepUDRLiALXJAFzAv4qtpVHvqVd78qzWwAQSO+b6mZHKy2/wTOLZtG8S6xsdVvaIsLAcFGk+jwxPdke749D1tT9UlNVjVfJVbWpg4UggA0iLCwsYkDgCDMdVD2PTApggGXXM9LW6Kxx7yHZR3ahBkgm7NW8gTDSPByrNpbS7J9JpAioSMziQ0GRDZANzJiYFlnHTPFklBdXa/BlnyrLtn61TLBFAxm0MlZlPcGdrnS5xHdc0ZQIud72Xm1NqCi6mMubMd6/cYIBqHoCWjzWii2YFgteI7p8vlRcTtNjSWtILmvY10h4AzuaAMwaRmhwt8arz/E6T9xjpJBI3XgODSAS1xEESdQUUX3RaHmR0SIi9o4wiIgCIiAIiIAqr8SuPYwNC5oPgDmHuArVQduNnD1bTuk6xpefKJ8lTIrg18A49ERfPFAiIgCIiAIiIApmC2XUqwWgBp/U4wPLifi2qkbI2S6oQ6o2Kd7HV3IAcuvHzXVAL0NPo9y3T/gskQtl7ObRaYu4950a8h4BTURenGKiqRIREUgwrUg4EOEg/cg8D1VJtTZ4Ja2q4ljjYAwHQc4a4EcI7wIKvloxeFFQAEkQZBBghZ5camvn0LRlTKf/AA8Z2vD6gc0OEy0y17g4tOZptYC3Ba6uxqTp7SXksLJecxDSSTHI39hyU5k6O1Eg+I+iyXktyTo6CsrbGp5u0eXEtDL7otTIcJytl12jWdTELCnsxrC1zO0hjXNYHEZWtcQS0CJOg1nRWNfgObh7X+i9xHdPl8qVNlo9ot0RF7JxhERAEREAREQBYvYHAtOhBB8DZZIgOCfTLSWnVpI9DC8Vl+IMJkq5v01CSP7tXD6+fRVq8DNBwm0VYREWRARFIweBqVZ7NsgC5JgeAPEq0YuTqKBHJV/snYej63iGfBf16es8JWA2HTYGl4zP1MkkTyDdIHgrVepp9Hs8U+WWSoFERdxIREQBERAEREBWOMvqEaZ/+LWtPuCsKzoaTxAMePALL+EqNs0NcJJBktN7wQZvPFSsLhAN5+8/2HRo+uvwvOennPI2+Eb70kQGHMIcC10CWnVp1+zovHuOVwOoIE89DPup+0WiGugSHATF4M2nzVdV1eRoIBHM2M+kLPLjWOdI0xO2i8REXqnIEREAREQBERAEREBE2rgu2ploMOkFp5OHPoQSPNcYu+XI7fohtd0CA4B3STOYjzE+JK4NdjTjv9iH0V6Ii8oqF0v4WqflvHJ/yAuaV7+FH3qibQwx1OYfT2XZonWUmJ0KIi9gsEREAREQBERAEWNWoGtLjo0EnwAkrVgXONNhqRnLQTGk+CWDeiIgNGOZLDAkjeFp7t4HXh5qpc6Glp43B4GTPqr1UmIw+QFnBsFs33TYXPK48lx6qHUjfA/FRdoiLsMAiIgCIiAIiIAiIgCq9vbONVoczvsm37gdR42t581aIqzgpxcWDgAV6pe1qGSs8cCcw8H3+Z9FEXgZIOEnF+hRhdT+G8OW0sx1ec3+WIb7X81y7QSQACSdAASTxsAu02Y0ijTBBBDGiDY2EacF26CPicqJRJREXqFgiIgCIiAIiICLtQnsamUScpEAEkzYwBqYKkUqeVoaL5QBPOBErJErmyb4oIiIQFz9V81KpyuaDYZgROR0udfgTUtwgLoFTbUcTUIuMrR6Hj5m3+RY6jyGuHzouURFsZBERAEREAREQBERAEREBSfijDSxtQfoJB/tdF/UD1K5wBd69gIIcAQRBBuCDqCFUYfYDW1c+YloILWxoQZEum4B+yuHUaV5JqS/chox2Hsh1NxfVAnLDRMkSbzwnQcVWbW2y6ji3ZC4tEZ2E7pJaDug920X5z1XXBfK9rYtxc+oRcvJOpiXesBdmOChHaujp08E276Pp+Hrte0PYZa4SCti4T8J7dyuFGQQ97YnOQCQcwbA1NjeBY811Ttqhr64qQ1lEUjNyT2gJiOcwBHNWMpw2yosUVWdv0cxbv5g7Ll7N85gztIiP23WrCfiCm+q5kiIY5haCSWOYHl7v2tEi5QrRcooOC2tTquDWF0lnaCWuALJgOBIgiSpyEBERAERegIDxERAFUYsyXnqAPBtvmT5q3CrH4B+9BEFxhp4AmZnx+VjnhKUaia4mlK2WaIi2MgiIgCIoe2S7+Hq9mCX9m4NABJLiIFh1QEyUXEbOwGJpVKRyOIwwfQZIMOa9j3NeT+0EU2z0W+pUxNR9IObVcGmi856OQNqyc4BDRujz8ShajsJRcTVZiKlWg97KjnAUhUzUIax3bsLw3dggAEh0mImVYuxONyvlvceynIYCXNzEvxDWgGd0tEAG+axQijpUVBRxOJzUM2ZzXOcHxSLDlnde8uZAgC43CbEclfoQEREAXzbbuHy16rTbfJEWs7eHsQvpKwqUWu7zWmOYB+VJriybHZxH4R2DNQVS0hjCHNJkS4CBHMAT0XWYjZNN5qF2b80NDxmIByd0xwI1kKcBFhoEUFZz3Oytp7EpB+feL8xcS55JJNPsif9BhY0dgUGZS1pBaGgHMZytZkyk8Wluo4q0RCtkDBbJp0nBzM0hnZiXEgMmQ0A6CynoiEBERAFoxWFFTJJ7j2v82mR7wt6ID0rxY1JgxrB6+ygUMW8a74IkTDSOlgBCpPJGFbiyi2WKKJ/Hgd5paOcggdT0UtTGcZcxZDTXYREViAiIgCIiAIiIAiIgCIiAIiIAiIgCIiAIiIAiIgCIiAIiIAtRpiTYa8ugRFWSTXJKPDTHIegWykLDwCIkEl0Gf/Z">
            <a:extLst>
              <a:ext uri="{FF2B5EF4-FFF2-40B4-BE49-F238E27FC236}">
                <a16:creationId xmlns:a16="http://schemas.microsoft.com/office/drawing/2014/main" id="{4F2FB29D-4CDD-2E41-A9F5-C6472F952D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227138"/>
            <a:ext cx="2914650" cy="256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3558" name="Picture 8" descr="http://ldkgroup.kz/eng/images/maps/continents/ind_en.gif">
            <a:extLst>
              <a:ext uri="{FF2B5EF4-FFF2-40B4-BE49-F238E27FC236}">
                <a16:creationId xmlns:a16="http://schemas.microsoft.com/office/drawing/2014/main" id="{21144969-A181-2F40-BE39-F708EC989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94113"/>
            <a:ext cx="3505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mage result for buddhism nirvana">
            <a:extLst>
              <a:ext uri="{FF2B5EF4-FFF2-40B4-BE49-F238E27FC236}">
                <a16:creationId xmlns:a16="http://schemas.microsoft.com/office/drawing/2014/main" id="{F5581692-AAD7-E741-811E-2236C05ED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0F9221-A7E9-8448-8F5F-4E850F743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57200"/>
            <a:ext cx="7772400" cy="762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/>
              <a:t>Nirvana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16B48-754D-C842-9DA1-37E30138B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8663" y="1219200"/>
            <a:ext cx="4191000" cy="53276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sz="3600" dirty="0"/>
              <a:t>By following the Eightfold Path, anyone can reach </a:t>
            </a:r>
            <a:r>
              <a:rPr lang="en-US" sz="3600" b="1" dirty="0"/>
              <a:t>Nirvana </a:t>
            </a:r>
          </a:p>
          <a:p>
            <a:pPr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sz="3600" b="1" u="sng" dirty="0">
                <a:solidFill>
                  <a:srgbClr val="FF0000"/>
                </a:solidFill>
              </a:rPr>
              <a:t>Nirvana: Release from selfishness and pain </a:t>
            </a:r>
          </a:p>
          <a:p>
            <a:pPr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sz="3600" dirty="0"/>
              <a:t>Hinduism and Buddhism are very similar </a:t>
            </a:r>
          </a:p>
        </p:txBody>
      </p:sp>
      <p:pic>
        <p:nvPicPr>
          <p:cNvPr id="2050" name="Picture 2" descr="Image result for eightfold pa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2" y="1981200"/>
            <a:ext cx="4419600" cy="327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  <p:sndAc>
      <p:stSnd>
        <p:snd r:embed="rId2" name="chimes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2F39E-5F93-1D4A-BDBC-74B6034FE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New Religions </a:t>
            </a:r>
            <a:r>
              <a:rPr lang="en-US" dirty="0" smtClean="0"/>
              <a:t>Arise: Janis Dharma  </a:t>
            </a:r>
            <a:endParaRPr lang="en-US" dirty="0"/>
          </a:p>
        </p:txBody>
      </p:sp>
      <p:sp>
        <p:nvSpPr>
          <p:cNvPr id="44034" name="Text Placeholder 3">
            <a:extLst>
              <a:ext uri="{FF2B5EF4-FFF2-40B4-BE49-F238E27FC236}">
                <a16:creationId xmlns:a16="http://schemas.microsoft.com/office/drawing/2014/main" id="{5EDC7A22-4795-2948-9A00-611386F0A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53000" y="1524000"/>
            <a:ext cx="3810000" cy="5103813"/>
          </a:xfrm>
        </p:spPr>
        <p:txBody>
          <a:bodyPr/>
          <a:lstStyle/>
          <a:p>
            <a:pPr eaLnBrk="1" hangingPunct="1"/>
            <a:r>
              <a:rPr lang="en-US" altLang="en-US" sz="2800" b="1" u="sng" dirty="0">
                <a:solidFill>
                  <a:srgbClr val="FF0000"/>
                </a:solidFill>
              </a:rPr>
              <a:t>Jainism</a:t>
            </a:r>
            <a:r>
              <a:rPr lang="en-US" altLang="en-US" sz="2800" dirty="0">
                <a:solidFill>
                  <a:srgbClr val="FF0000"/>
                </a:solidFill>
              </a:rPr>
              <a:t>: followers of this religion believe that everything has a soul, and so should not be harmed. </a:t>
            </a:r>
          </a:p>
          <a:p>
            <a:pPr lvl="1" eaLnBrk="1" hangingPunct="1"/>
            <a:r>
              <a:rPr lang="en-US" altLang="en-US" sz="2400" dirty="0"/>
              <a:t>Nonviolence (even to ants)</a:t>
            </a:r>
          </a:p>
          <a:p>
            <a:pPr lvl="1" eaLnBrk="1" hangingPunct="1"/>
            <a:r>
              <a:rPr lang="en-US" altLang="en-US" sz="2400" dirty="0"/>
              <a:t>Tolerance of other religions </a:t>
            </a:r>
          </a:p>
          <a:p>
            <a:pPr lvl="1" eaLnBrk="1" hangingPunct="1"/>
            <a:r>
              <a:rPr lang="en-US" altLang="en-US" sz="2400" dirty="0"/>
              <a:t>5 million in India today </a:t>
            </a: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4038600" cy="30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  <p:sndAc>
      <p:stSnd>
        <p:snd r:embed="rId2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DDDBA390-BB22-A643-965F-8E3B00B13BC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-25400" y="0"/>
            <a:ext cx="4673600" cy="6858000"/>
          </a:xfrm>
        </p:spPr>
        <p:txBody>
          <a:bodyPr/>
          <a:lstStyle/>
          <a:p>
            <a:r>
              <a:rPr lang="en-US" altLang="en-US" sz="2400" dirty="0"/>
              <a:t>After the death of Buddha, Buddhists divided into to groups.</a:t>
            </a:r>
          </a:p>
          <a:p>
            <a:endParaRPr lang="en-US" altLang="en-US" sz="2400" b="1" u="sng" dirty="0">
              <a:solidFill>
                <a:srgbClr val="FF0000"/>
              </a:solidFill>
            </a:endParaRPr>
          </a:p>
          <a:p>
            <a:pPr lvl="1"/>
            <a:r>
              <a:rPr lang="en-US" altLang="en-US" sz="2000" b="1" u="sng" dirty="0">
                <a:solidFill>
                  <a:srgbClr val="FF0000"/>
                </a:solidFill>
              </a:rPr>
              <a:t>Mahayana – offered salvation to all and popular worship and rejected the self denial Eightfold Path.</a:t>
            </a:r>
          </a:p>
          <a:p>
            <a:pPr lvl="1"/>
            <a:endParaRPr lang="en-US" altLang="en-US" sz="2000" b="1" u="sng" dirty="0">
              <a:solidFill>
                <a:srgbClr val="FF0000"/>
              </a:solidFill>
            </a:endParaRPr>
          </a:p>
          <a:p>
            <a:pPr lvl="1"/>
            <a:r>
              <a:rPr lang="en-US" altLang="en-US" sz="2000" b="1" u="sng" dirty="0">
                <a:solidFill>
                  <a:srgbClr val="FF0000"/>
                </a:solidFill>
              </a:rPr>
              <a:t>Theravada – those that held on to the old ways of trying to overcome desire through self denial.</a:t>
            </a:r>
          </a:p>
          <a:p>
            <a:pPr lvl="1"/>
            <a:endParaRPr lang="en-US" altLang="en-US" sz="2000" b="1" u="sng" dirty="0"/>
          </a:p>
          <a:p>
            <a:pPr lvl="1"/>
            <a:r>
              <a:rPr lang="en-US" altLang="en-US" sz="2000" dirty="0"/>
              <a:t>Buddhism's popularity causes a shift away from embracing hundreds of Gods in Hinduism.</a:t>
            </a:r>
          </a:p>
          <a:p>
            <a:pPr lvl="1"/>
            <a:endParaRPr lang="en-US" altLang="en-US" sz="2000" b="1" u="sng" dirty="0"/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id="{C42C73A7-87A2-2F47-9BD0-7E0C07419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84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  <p:sndAc>
      <p:stSnd>
        <p:snd r:embed="rId2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AB31-E26F-0744-9024-054E064E4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188"/>
            <a:ext cx="7772400" cy="1455737"/>
          </a:xfrm>
        </p:spPr>
        <p:txBody>
          <a:bodyPr/>
          <a:lstStyle/>
          <a:p>
            <a:pPr>
              <a:defRPr/>
            </a:pPr>
            <a:r>
              <a:rPr lang="en-US" dirty="0"/>
              <a:t>Indian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ED359-91B9-CF44-A125-73BE4B0BBC2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400" y="1219200"/>
            <a:ext cx="6299200" cy="56388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u="sng" dirty="0">
                <a:solidFill>
                  <a:srgbClr val="FF0000"/>
                </a:solidFill>
              </a:rPr>
              <a:t>Silk Roads – vast trade network from China to… Rome (Europe) and Africa.</a:t>
            </a:r>
          </a:p>
          <a:p>
            <a:pPr lvl="1">
              <a:defRPr/>
            </a:pPr>
            <a:r>
              <a:rPr lang="en-US" sz="2000" u="sng" dirty="0">
                <a:solidFill>
                  <a:srgbClr val="FF0000"/>
                </a:solidFill>
              </a:rPr>
              <a:t>Was called the silk road due to the export of silk from China.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>
                <a:hlinkClick r:id="rId3"/>
              </a:rPr>
              <a:t>http://www.youtube.com/watch?v=vfe-eNq-Qyg</a:t>
            </a:r>
            <a:endParaRPr lang="en-US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Trade caused cultural diffusion or ideas to spread.</a:t>
            </a:r>
          </a:p>
          <a:p>
            <a:pPr>
              <a:defRPr/>
            </a:pPr>
            <a:r>
              <a:rPr lang="en-US" sz="2400" dirty="0"/>
              <a:t>Indian people became professional middlemen, facilitating trade between China and Europe and Africa.</a:t>
            </a:r>
          </a:p>
          <a:p>
            <a:pPr lvl="1">
              <a:defRPr/>
            </a:pPr>
            <a:r>
              <a:rPr lang="en-US" sz="2000" dirty="0"/>
              <a:t>Similar to E-Bay. Amazon. etc.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B7722A06-6C03-4148-9FB4-DBEB36941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-19050"/>
            <a:ext cx="28194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  <p:sndAc>
      <p:stSnd>
        <p:snd r:embed="rId2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5">
            <a:extLst>
              <a:ext uri="{FF2B5EF4-FFF2-40B4-BE49-F238E27FC236}">
                <a16:creationId xmlns:a16="http://schemas.microsoft.com/office/drawing/2014/main" id="{3436C669-10B3-A843-A735-6632F535C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9A400-9BED-DB41-89C7-FEE22D18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3" y="144463"/>
            <a:ext cx="7772400" cy="1455737"/>
          </a:xfrm>
        </p:spPr>
        <p:txBody>
          <a:bodyPr/>
          <a:lstStyle/>
          <a:p>
            <a:pPr>
              <a:defRPr/>
            </a:pPr>
            <a:r>
              <a:rPr lang="en-US" dirty="0"/>
              <a:t>Geography of India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56A84-282E-814A-B331-DE9B0FD1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0" y="457200"/>
            <a:ext cx="5349875" cy="6091238"/>
          </a:xfrm>
        </p:spPr>
        <p:txBody>
          <a:bodyPr>
            <a:normAutofit fontScale="92500"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3300" b="1" u="sng" dirty="0"/>
              <a:t>The Indus and Ganges Rivers make up a fertile plain similar to that of Mesopotamia.</a:t>
            </a:r>
          </a:p>
          <a:p>
            <a:pPr>
              <a:buFont typeface="Arial" charset="0"/>
              <a:buChar char="•"/>
              <a:defRPr/>
            </a:pPr>
            <a:endParaRPr lang="en-US" sz="3300" dirty="0"/>
          </a:p>
          <a:p>
            <a:pPr>
              <a:buFont typeface="Arial" charset="0"/>
              <a:buChar char="•"/>
              <a:defRPr/>
            </a:pPr>
            <a:r>
              <a:rPr lang="en-US" sz="3300" b="1" u="sng" dirty="0"/>
              <a:t>On India’s Northern border are the tallest mountains in the world… the Himalayas</a:t>
            </a:r>
            <a:r>
              <a:rPr lang="en-US" sz="3300" dirty="0"/>
              <a:t>.</a:t>
            </a:r>
          </a:p>
          <a:p>
            <a:pPr>
              <a:buFont typeface="Arial" charset="0"/>
              <a:buChar char="•"/>
              <a:defRPr/>
            </a:pPr>
            <a:endParaRPr lang="en-US" sz="3300" dirty="0"/>
          </a:p>
          <a:p>
            <a:pPr>
              <a:buFont typeface="Arial" charset="0"/>
              <a:buChar char="•"/>
              <a:defRPr/>
            </a:pPr>
            <a:r>
              <a:rPr lang="en-US" sz="3300" dirty="0"/>
              <a:t> On India’s Southern border is the Arabian Sea and the Indian Ocean.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pic>
        <p:nvPicPr>
          <p:cNvPr id="25603" name="Picture 2" descr="mage result for indian geography">
            <a:extLst>
              <a:ext uri="{FF2B5EF4-FFF2-40B4-BE49-F238E27FC236}">
                <a16:creationId xmlns:a16="http://schemas.microsoft.com/office/drawing/2014/main" id="{0C23F56D-B344-C742-B649-6E5A1DFD1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2667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C92C4-2959-CF49-BFE7-FD515612B3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28713" y="-55563"/>
            <a:ext cx="6673850" cy="1122363"/>
          </a:xfrm>
        </p:spPr>
        <p:txBody>
          <a:bodyPr/>
          <a:lstStyle/>
          <a:p>
            <a:pPr>
              <a:defRPr/>
            </a:pPr>
            <a:r>
              <a:rPr lang="en-US" dirty="0"/>
              <a:t>India’s Climate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564585D5-C39B-6546-8CA1-42D34AC5CF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000" y="685800"/>
            <a:ext cx="8169275" cy="2895600"/>
          </a:xfrm>
        </p:spPr>
        <p:txBody>
          <a:bodyPr/>
          <a:lstStyle/>
          <a:p>
            <a:r>
              <a:rPr lang="en-US" altLang="en-US" sz="2000" dirty="0"/>
              <a:t>India is affected by </a:t>
            </a:r>
            <a:r>
              <a:rPr lang="en-US" altLang="en-US" sz="2000" b="1" u="sng" dirty="0"/>
              <a:t>Monsoons, which brings seasonal winds and usually heavy rainfall in the Summer months and an extremely dry spell during the Winter months.</a:t>
            </a:r>
            <a:endParaRPr lang="en-US" altLang="en-US" sz="2000" dirty="0"/>
          </a:p>
          <a:p>
            <a:endParaRPr lang="en-US" altLang="en-US" sz="2000" b="1" u="sng" dirty="0"/>
          </a:p>
          <a:p>
            <a:r>
              <a:rPr lang="en-US" altLang="en-US" sz="2000" dirty="0"/>
              <a:t>If the summer monsoon fails to bring large amounts of rain then crops often fail in the interior of India.</a:t>
            </a:r>
          </a:p>
        </p:txBody>
      </p:sp>
      <p:pic>
        <p:nvPicPr>
          <p:cNvPr id="26627" name="Picture 2" descr="mage result for monsoon india">
            <a:extLst>
              <a:ext uri="{FF2B5EF4-FFF2-40B4-BE49-F238E27FC236}">
                <a16:creationId xmlns:a16="http://schemas.microsoft.com/office/drawing/2014/main" id="{F5306BED-07A7-E649-8E10-315798D5A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3581400"/>
            <a:ext cx="82756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23C92-AA5C-E74A-99A7-42B7DD0E6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8" y="265113"/>
            <a:ext cx="7772400" cy="801687"/>
          </a:xfrm>
        </p:spPr>
        <p:txBody>
          <a:bodyPr/>
          <a:lstStyle/>
          <a:p>
            <a:pPr>
              <a:defRPr/>
            </a:pPr>
            <a:r>
              <a:rPr lang="en-US" dirty="0"/>
              <a:t>Early Indus Culture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70D70073-30A8-1940-B25C-AC314B8C0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0" y="2128838"/>
            <a:ext cx="6321425" cy="3651250"/>
          </a:xfrm>
        </p:spPr>
        <p:txBody>
          <a:bodyPr/>
          <a:lstStyle/>
          <a:p>
            <a:r>
              <a:rPr lang="en-US" altLang="en-US" sz="2800" b="1" u="sng" dirty="0"/>
              <a:t>The early settlers called the Harrapans </a:t>
            </a:r>
            <a:r>
              <a:rPr lang="en-US" altLang="en-US" sz="2800" dirty="0"/>
              <a:t>of the Indus River valley had their own written language, and a planned city.</a:t>
            </a:r>
          </a:p>
          <a:p>
            <a:endParaRPr lang="en-US" altLang="en-US" sz="2800" dirty="0"/>
          </a:p>
          <a:p>
            <a:r>
              <a:rPr lang="en-US" altLang="en-US" sz="2800" dirty="0"/>
              <a:t>Uniform Religion</a:t>
            </a:r>
          </a:p>
          <a:p>
            <a:r>
              <a:rPr lang="en-US" altLang="en-US" sz="2800" dirty="0"/>
              <a:t>Theocracy 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/>
          </a:p>
          <a:p>
            <a:r>
              <a:rPr lang="en-US" altLang="en-US" sz="2800" b="1" u="sng" dirty="0"/>
              <a:t>Links to modern Hindu – depictions of Shiva</a:t>
            </a:r>
            <a:r>
              <a:rPr lang="en-US" altLang="en-US" sz="2800" dirty="0"/>
              <a:t> hints that even ancient Indian people practiced Hinduism.</a:t>
            </a:r>
          </a:p>
          <a:p>
            <a:r>
              <a:rPr lang="en-US" altLang="en-US" sz="2800" dirty="0"/>
              <a:t>(We will get into Hinduism later </a:t>
            </a:r>
            <a:r>
              <a:rPr lang="en-US" altLang="en-US" sz="2800" dirty="0">
                <a:sym typeface="Wingdings" pitchFamily="2" charset="2"/>
              </a:rPr>
              <a:t>)</a:t>
            </a:r>
            <a:endParaRPr lang="en-US" altLang="en-US" sz="2800" dirty="0"/>
          </a:p>
        </p:txBody>
      </p:sp>
      <p:sp>
        <p:nvSpPr>
          <p:cNvPr id="27651" name="AutoShape 2" descr="mage result for Shiva">
            <a:extLst>
              <a:ext uri="{FF2B5EF4-FFF2-40B4-BE49-F238E27FC236}">
                <a16:creationId xmlns:a16="http://schemas.microsoft.com/office/drawing/2014/main" id="{E61B7C7D-6EFC-1546-ADB8-37FBEF3581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6451F223-46D7-C44A-8177-35886383A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752600"/>
            <a:ext cx="1981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A70F9-471F-4D47-9B18-F4C2006F2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So… What happened to ancient Indian societies?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D3D6AAA8-A3CE-7041-BFF9-1DFDCD807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38400"/>
            <a:ext cx="8093075" cy="3651250"/>
          </a:xfrm>
        </p:spPr>
        <p:txBody>
          <a:bodyPr/>
          <a:lstStyle/>
          <a:p>
            <a:r>
              <a:rPr lang="en-US" altLang="en-US" sz="3200" b="1" u="sng" dirty="0"/>
              <a:t>Scientists believe that early tectonic activity (earthquakes) disrupted the flow of water of the major rivers and destroyed villages.</a:t>
            </a:r>
          </a:p>
          <a:p>
            <a:endParaRPr lang="en-US" altLang="en-US" sz="3200" dirty="0"/>
          </a:p>
          <a:p>
            <a:r>
              <a:rPr lang="en-US" altLang="en-US" sz="3200" dirty="0"/>
              <a:t>Earthquakes also caused the water supply to dry up in areas that previously had a steady supply of water.</a:t>
            </a:r>
          </a:p>
        </p:txBody>
      </p:sp>
    </p:spTree>
  </p:cSld>
  <p:clrMapOvr>
    <a:masterClrMapping/>
  </p:clrMapOvr>
  <p:transition spd="med">
    <p:pull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4E8F38-2F16-A84E-A983-78956997B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Indo-Europeans </a:t>
            </a:r>
          </a:p>
        </p:txBody>
      </p:sp>
      <p:sp>
        <p:nvSpPr>
          <p:cNvPr id="29698" name="Text Placeholder 5">
            <a:extLst>
              <a:ext uri="{FF2B5EF4-FFF2-40B4-BE49-F238E27FC236}">
                <a16:creationId xmlns:a16="http://schemas.microsoft.com/office/drawing/2014/main" id="{D41F735F-D16D-CB4E-B219-60D67772F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2225" y="2057400"/>
            <a:ext cx="5334000" cy="3581400"/>
          </a:xfrm>
        </p:spPr>
        <p:txBody>
          <a:bodyPr/>
          <a:lstStyle/>
          <a:p>
            <a:pPr eaLnBrk="1" hangingPunct="1"/>
            <a:r>
              <a:rPr lang="en-US" altLang="en-US" sz="3200" b="1"/>
              <a:t>Indo-European</a:t>
            </a:r>
            <a:r>
              <a:rPr lang="en-US" altLang="en-US" sz="3200"/>
              <a:t>- group of nomadic peoples who may have come from the steppes </a:t>
            </a:r>
          </a:p>
          <a:p>
            <a:pPr lvl="1" eaLnBrk="1" hangingPunct="1"/>
            <a:r>
              <a:rPr lang="en-US" altLang="en-US" sz="2800"/>
              <a:t>Tamed horses, herded cattle, had language </a:t>
            </a:r>
          </a:p>
          <a:p>
            <a:pPr lvl="1" eaLnBrk="1" hangingPunct="1"/>
            <a:r>
              <a:rPr lang="en-US" altLang="en-US" sz="2400"/>
              <a:t>Eventually</a:t>
            </a:r>
            <a:r>
              <a:rPr lang="en-US" altLang="en-US" sz="2800"/>
              <a:t> migrated away from steppes </a:t>
            </a:r>
          </a:p>
          <a:p>
            <a:pPr eaLnBrk="1" hangingPunct="1"/>
            <a:endParaRPr lang="en-US" altLang="en-US" sz="3200"/>
          </a:p>
          <a:p>
            <a:pPr eaLnBrk="1" hangingPunct="1"/>
            <a:r>
              <a:rPr lang="en-US" altLang="en-US" sz="3200" b="1"/>
              <a:t>Steppes-</a:t>
            </a:r>
            <a:r>
              <a:rPr lang="en-US" altLang="en-US" sz="3200"/>
              <a:t> dry grasslands north of the Caucasus Mountains </a:t>
            </a:r>
          </a:p>
        </p:txBody>
      </p:sp>
      <p:pic>
        <p:nvPicPr>
          <p:cNvPr id="29699" name="Picture 2" descr="mage result for steppes people">
            <a:extLst>
              <a:ext uri="{FF2B5EF4-FFF2-40B4-BE49-F238E27FC236}">
                <a16:creationId xmlns:a16="http://schemas.microsoft.com/office/drawing/2014/main" id="{48DC9413-DDBE-594B-8BB4-F7EBCB9135D8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325" y="2324100"/>
            <a:ext cx="2857500" cy="3429000"/>
          </a:xfrm>
          <a:noFill/>
        </p:spPr>
      </p:pic>
    </p:spTree>
  </p:cSld>
  <p:clrMapOvr>
    <a:masterClrMapping/>
  </p:clrMapOvr>
  <p:transition spd="med">
    <p:pull dir="r"/>
    <p:sndAc>
      <p:stSnd>
        <p:snd r:embed="rId2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D3CB6B-0549-1A49-8659-3282A828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08350"/>
            <a:ext cx="7772400" cy="14684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Ancient India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780CBB-D427-7E45-AFB3-9973B1660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776788"/>
            <a:ext cx="7772400" cy="860425"/>
          </a:xfrm>
        </p:spPr>
        <p:txBody>
          <a:bodyPr rtlCol="0"/>
          <a:lstStyle/>
          <a:p>
            <a:pPr eaLnBrk="1" fontAlgn="auto" hangingPunct="1">
              <a:spcBef>
                <a:spcPts val="0"/>
              </a:spcBef>
              <a:buFont typeface="Arial"/>
              <a:buNone/>
              <a:defRPr/>
            </a:pPr>
            <a:endParaRPr lang="en-US" dirty="0"/>
          </a:p>
        </p:txBody>
      </p:sp>
      <p:pic>
        <p:nvPicPr>
          <p:cNvPr id="30723" name="Picture 2" descr="elated image">
            <a:extLst>
              <a:ext uri="{FF2B5EF4-FFF2-40B4-BE49-F238E27FC236}">
                <a16:creationId xmlns:a16="http://schemas.microsoft.com/office/drawing/2014/main" id="{85FC3877-0974-1F48-9359-4AB42D0D9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1000"/>
            <a:ext cx="481965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E8193F-EBD9-5A49-B0BD-9527ED3B3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699">
    <p:pull dir="r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042903E9-02CB-5C4F-9716-4A393A057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3152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3">
            <a:extLst>
              <a:ext uri="{FF2B5EF4-FFF2-40B4-BE49-F238E27FC236}">
                <a16:creationId xmlns:a16="http://schemas.microsoft.com/office/drawing/2014/main" id="{45B6E79E-0601-884C-9508-A69EF54FB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486400"/>
            <a:ext cx="746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Indian City </a:t>
            </a:r>
          </a:p>
        </p:txBody>
      </p:sp>
    </p:spTree>
  </p:cSld>
  <p:clrMapOvr>
    <a:masterClrMapping/>
  </p:clrMapOvr>
  <p:transition spd="med">
    <p:pull dir="r"/>
    <p:sndAc>
      <p:stSnd>
        <p:snd r:embed="rId2" name="chimes.wav"/>
      </p:stSnd>
    </p:sndAc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10381</TotalTime>
  <Words>950</Words>
  <Application>Microsoft Office PowerPoint</Application>
  <PresentationFormat>On-screen Show (4:3)</PresentationFormat>
  <Paragraphs>110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ＭＳ Ｐゴシック</vt:lpstr>
      <vt:lpstr>Arial</vt:lpstr>
      <vt:lpstr>Arial Black</vt:lpstr>
      <vt:lpstr>Calibri</vt:lpstr>
      <vt:lpstr>Calibri Light</vt:lpstr>
      <vt:lpstr>Times New Roman</vt:lpstr>
      <vt:lpstr>Verdana</vt:lpstr>
      <vt:lpstr>Wingdings</vt:lpstr>
      <vt:lpstr>Celestial</vt:lpstr>
      <vt:lpstr>Indus River Valley </vt:lpstr>
      <vt:lpstr>Indus River Valley</vt:lpstr>
      <vt:lpstr>Geography of India</vt:lpstr>
      <vt:lpstr>India’s Climate</vt:lpstr>
      <vt:lpstr>Early Indus Culture</vt:lpstr>
      <vt:lpstr>So… What happened to ancient Indian societies?</vt:lpstr>
      <vt:lpstr>Indo-Europeans </vt:lpstr>
      <vt:lpstr>Ancient India </vt:lpstr>
      <vt:lpstr>PowerPoint Presentation</vt:lpstr>
      <vt:lpstr>Aryan Invasion </vt:lpstr>
      <vt:lpstr>PowerPoint Presentation</vt:lpstr>
      <vt:lpstr>PowerPoint Presentation</vt:lpstr>
      <vt:lpstr>PowerPoint Presentation</vt:lpstr>
      <vt:lpstr>PowerPoint Presentation</vt:lpstr>
      <vt:lpstr>Hinduism </vt:lpstr>
      <vt:lpstr>Reincarnation and Karma </vt:lpstr>
      <vt:lpstr>Hindu Trinity (trimurti)</vt:lpstr>
      <vt:lpstr>Buddhism: The search for Enlightenment </vt:lpstr>
      <vt:lpstr>Buddhism's teachings: The Four Noble Truths </vt:lpstr>
      <vt:lpstr>Nirvana </vt:lpstr>
      <vt:lpstr>New Religions Arise: Janis Dharma  </vt:lpstr>
      <vt:lpstr>PowerPoint Presentation</vt:lpstr>
      <vt:lpstr>Indian Trade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 River Valley </dc:title>
  <dc:creator>Microsoft Office User</dc:creator>
  <cp:lastModifiedBy>Adrian Tovar</cp:lastModifiedBy>
  <cp:revision>42</cp:revision>
  <dcterms:created xsi:type="dcterms:W3CDTF">2018-06-21T13:35:07Z</dcterms:created>
  <dcterms:modified xsi:type="dcterms:W3CDTF">2019-08-30T13:42:56Z</dcterms:modified>
</cp:coreProperties>
</file>