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6" r:id="rId18"/>
    <p:sldId id="278" r:id="rId19"/>
    <p:sldId id="277" r:id="rId20"/>
    <p:sldId id="279" r:id="rId21"/>
    <p:sldId id="285" r:id="rId22"/>
    <p:sldId id="281" r:id="rId23"/>
    <p:sldId id="282" r:id="rId24"/>
    <p:sldId id="280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72"/>
    <p:restoredTop sz="94697"/>
  </p:normalViewPr>
  <p:slideViewPr>
    <p:cSldViewPr snapToGrid="0" snapToObjects="1">
      <p:cViewPr varScale="1">
        <p:scale>
          <a:sx n="69" d="100"/>
          <a:sy n="69" d="100"/>
        </p:scale>
        <p:origin x="-12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6758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38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4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458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9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2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6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567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111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DEB154EA-D597-D54D-A310-91F42641B9D4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1610706-D2CD-F54D-AD48-C4F403062C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956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China</a:t>
            </a:r>
            <a:br>
              <a:rPr lang="en-US" dirty="0" smtClean="0"/>
            </a:br>
            <a:r>
              <a:rPr lang="en-US" dirty="0" smtClean="0"/>
              <a:t>Ch. 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Zhou Dynasty and the</a:t>
            </a:r>
            <a:br>
              <a:rPr lang="en-US" dirty="0"/>
            </a:br>
            <a:r>
              <a:rPr lang="en-US" dirty="0"/>
              <a:t>Mandate of Heaven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2129061"/>
            <a:ext cx="9749754" cy="3651504"/>
          </a:xfrm>
        </p:spPr>
        <p:txBody>
          <a:bodyPr>
            <a:noAutofit/>
          </a:bodyPr>
          <a:lstStyle/>
          <a:p>
            <a:r>
              <a:rPr lang="en-US" sz="2800" dirty="0"/>
              <a:t>Zhou people overthrow the Shang Dynasty</a:t>
            </a:r>
          </a:p>
          <a:p>
            <a:r>
              <a:rPr lang="en-US" sz="2800" dirty="0"/>
              <a:t>The justification for this was that the gods did not favor the Shang leader because of his poor leadership</a:t>
            </a:r>
          </a:p>
          <a:p>
            <a:r>
              <a:rPr lang="en-US" sz="2800" dirty="0"/>
              <a:t>A leader having divine approval from the gods became to be known as the…</a:t>
            </a:r>
          </a:p>
          <a:p>
            <a:r>
              <a:rPr lang="en-US" sz="2800" b="1" u="sng" dirty="0"/>
              <a:t>Mandate of Heaven – a god given and approved, leadership appointment</a:t>
            </a:r>
            <a:endParaRPr lang="en-US" sz="2800" dirty="0"/>
          </a:p>
          <a:p>
            <a:pPr lvl="1"/>
            <a:r>
              <a:rPr lang="en-US" sz="2400" dirty="0"/>
              <a:t>God wants me to be your leader etc.</a:t>
            </a:r>
          </a:p>
          <a:p>
            <a:pPr lvl="1"/>
            <a:r>
              <a:rPr lang="en-US" sz="2400" dirty="0"/>
              <a:t>Becomes central view in Chinese Government</a:t>
            </a:r>
          </a:p>
        </p:txBody>
      </p:sp>
    </p:spTree>
    <p:extLst>
      <p:ext uri="{BB962C8B-B14F-4D97-AF65-F5344CB8AC3E}">
        <p14:creationId xmlns:p14="http://schemas.microsoft.com/office/powerpoint/2010/main" val="111230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262124"/>
            <a:ext cx="6673174" cy="1560716"/>
          </a:xfrm>
        </p:spPr>
        <p:txBody>
          <a:bodyPr/>
          <a:lstStyle/>
          <a:p>
            <a:r>
              <a:rPr lang="en-US" dirty="0"/>
              <a:t>Dynastic Cycle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45141"/>
            <a:ext cx="10839450" cy="914400"/>
          </a:xfrm>
        </p:spPr>
        <p:txBody>
          <a:bodyPr>
            <a:noAutofit/>
          </a:bodyPr>
          <a:lstStyle/>
          <a:p>
            <a:r>
              <a:rPr lang="en-US" sz="2800" b="1" u="sng" dirty="0"/>
              <a:t>Dynastic Cycle – the pattern of rise, decline, and replacement of dynasties.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564" y="2362200"/>
            <a:ext cx="8991600" cy="4267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74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Chinese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43200"/>
            <a:ext cx="10591800" cy="3651504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The Zhou Dynasty establishes </a:t>
            </a:r>
            <a:r>
              <a:rPr lang="en-US" sz="3000" b="1" dirty="0"/>
              <a:t>Feudalism</a:t>
            </a:r>
          </a:p>
          <a:p>
            <a:endParaRPr lang="en-US" sz="3000" dirty="0"/>
          </a:p>
          <a:p>
            <a:pPr lvl="1"/>
            <a:r>
              <a:rPr lang="en-US" sz="2600" b="1" dirty="0"/>
              <a:t>Feudalism – a political system which nobles, or lords, are granted the use of lands that legally belong to a king or emperor.</a:t>
            </a:r>
          </a:p>
          <a:p>
            <a:pPr lvl="1"/>
            <a:endParaRPr lang="en-US" sz="3000" dirty="0"/>
          </a:p>
          <a:p>
            <a:pPr lvl="2"/>
            <a:r>
              <a:rPr lang="en-US" sz="2600" dirty="0"/>
              <a:t>In return for the use of the lands knights and nobles pledge their military services and protection of the people in their estates</a:t>
            </a:r>
            <a:r>
              <a:rPr lang="en-US" sz="22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2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ge result for chinese feudal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09600"/>
            <a:ext cx="861059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AC5EB1-106A-7540-878A-6076E0C3ACBC}"/>
              </a:ext>
            </a:extLst>
          </p:cNvPr>
          <p:cNvSpPr/>
          <p:nvPr/>
        </p:nvSpPr>
        <p:spPr>
          <a:xfrm>
            <a:off x="228600" y="6172200"/>
            <a:ext cx="1447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Lasted 8 centuries, constant warring between lords led to a decline in the Dynasty.</a:t>
            </a:r>
          </a:p>
        </p:txBody>
      </p:sp>
    </p:spTree>
    <p:extLst>
      <p:ext uri="{BB962C8B-B14F-4D97-AF65-F5344CB8AC3E}">
        <p14:creationId xmlns:p14="http://schemas.microsoft.com/office/powerpoint/2010/main" val="19416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Chinese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2362200"/>
            <a:ext cx="5053928" cy="3651504"/>
          </a:xfrm>
        </p:spPr>
        <p:txBody>
          <a:bodyPr>
            <a:normAutofit/>
          </a:bodyPr>
          <a:lstStyle/>
          <a:p>
            <a:r>
              <a:rPr lang="en-US" sz="2800" dirty="0"/>
              <a:t>Roads and Canals to stimulate trade</a:t>
            </a:r>
          </a:p>
          <a:p>
            <a:endParaRPr lang="en-US" sz="2800" dirty="0"/>
          </a:p>
          <a:p>
            <a:r>
              <a:rPr lang="en-US" sz="2800" dirty="0"/>
              <a:t>Coined money was introduced</a:t>
            </a:r>
          </a:p>
          <a:p>
            <a:endParaRPr lang="en-US" sz="2800" dirty="0"/>
          </a:p>
          <a:p>
            <a:r>
              <a:rPr lang="en-US" sz="2800" dirty="0"/>
              <a:t>Blast Furnaces to produce iron.</a:t>
            </a:r>
          </a:p>
        </p:txBody>
      </p:sp>
      <p:sp>
        <p:nvSpPr>
          <p:cNvPr id="4" name="AutoShape 2" descr="mage result for chinese coins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mage result for chinese coins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348703"/>
            <a:ext cx="3187700" cy="2552700"/>
          </a:xfrm>
          <a:prstGeom prst="rect">
            <a:avLst/>
          </a:prstGeom>
        </p:spPr>
      </p:pic>
      <p:pic>
        <p:nvPicPr>
          <p:cNvPr id="8198" name="Picture 6" descr="mage result for chinese blast furn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87953"/>
            <a:ext cx="3221990" cy="251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9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Early Chinese Empire and the Unification of China 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Mrs. Osborne </a:t>
            </a:r>
          </a:p>
        </p:txBody>
      </p:sp>
    </p:spTree>
    <p:extLst>
      <p:ext uri="{BB962C8B-B14F-4D97-AF65-F5344CB8AC3E}">
        <p14:creationId xmlns:p14="http://schemas.microsoft.com/office/powerpoint/2010/main" val="10913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Confucianism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7808494" cy="3649133"/>
          </a:xfrm>
        </p:spPr>
        <p:txBody>
          <a:bodyPr>
            <a:normAutofit fontScale="92500"/>
          </a:bodyPr>
          <a:lstStyle/>
          <a:p>
            <a:r>
              <a:rPr lang="en-US" sz="2800" b="1" u="sng" dirty="0"/>
              <a:t>Confucius </a:t>
            </a:r>
            <a:r>
              <a:rPr lang="en-US" sz="2800" dirty="0"/>
              <a:t>was the first great Chinese teacher. </a:t>
            </a:r>
          </a:p>
          <a:p>
            <a:r>
              <a:rPr lang="en-US" sz="2800" dirty="0"/>
              <a:t>He focused, not on spiritual or religious teachings, but on living a good life on Earth.</a:t>
            </a:r>
          </a:p>
          <a:p>
            <a:r>
              <a:rPr lang="en-US" sz="2800" dirty="0"/>
              <a:t>The teachings of Confucius are practical and conservative: they emphasize practical values such as </a:t>
            </a:r>
            <a:r>
              <a:rPr lang="en-US" sz="2800" u="sng" dirty="0"/>
              <a:t>honesty</a:t>
            </a:r>
            <a:r>
              <a:rPr lang="en-US" sz="2800" dirty="0"/>
              <a:t>, </a:t>
            </a:r>
            <a:r>
              <a:rPr lang="en-US" sz="2800" u="sng" dirty="0"/>
              <a:t>loyalty, love of learning, and moral restraint. </a:t>
            </a:r>
          </a:p>
          <a:p>
            <a:r>
              <a:rPr lang="en-US" sz="2800" b="1" u="sng" dirty="0"/>
              <a:t>Filial Piety- Respect for one’s elders and ancestors </a:t>
            </a:r>
          </a:p>
          <a:p>
            <a:endParaRPr lang="en-US" sz="24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68" y="850230"/>
            <a:ext cx="3023937" cy="49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CA038-343A-2E44-88E5-83A30765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Confucius and Government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EB87A-7D81-C146-A11C-25F5238B2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46" y="2438399"/>
            <a:ext cx="11345925" cy="404889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Laid the foundation for </a:t>
            </a:r>
            <a:r>
              <a:rPr lang="en-US" sz="2800" b="1" u="sng" dirty="0"/>
              <a:t>Bureaucracy- a trained civil service, or those who run the government.</a:t>
            </a:r>
          </a:p>
          <a:p>
            <a:r>
              <a:rPr lang="en-US" sz="2800" dirty="0"/>
              <a:t>Education was very important </a:t>
            </a:r>
          </a:p>
          <a:p>
            <a:r>
              <a:rPr lang="en-US" sz="2800" b="1" u="sng" dirty="0"/>
              <a:t>Confucianism was not a religion, but an ethical system based on the principles of right and wrong.</a:t>
            </a:r>
          </a:p>
          <a:p>
            <a:pPr lvl="1"/>
            <a:r>
              <a:rPr lang="en-US" sz="2400" dirty="0"/>
              <a:t>Foundation for Chinese government and social order</a:t>
            </a:r>
          </a:p>
          <a:p>
            <a:pPr lvl="1"/>
            <a:r>
              <a:rPr lang="en-US" sz="2400" dirty="0"/>
              <a:t>Spread to East Asia </a:t>
            </a:r>
          </a:p>
          <a:p>
            <a:pPr lvl="1"/>
            <a:r>
              <a:rPr lang="en-US" sz="2400" dirty="0"/>
              <a:t>Believed you should lead by example. </a:t>
            </a:r>
          </a:p>
        </p:txBody>
      </p:sp>
    </p:spTree>
    <p:extLst>
      <p:ext uri="{BB962C8B-B14F-4D97-AF65-F5344CB8AC3E}">
        <p14:creationId xmlns:p14="http://schemas.microsoft.com/office/powerpoint/2010/main" val="30412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123" y="333566"/>
            <a:ext cx="8897565" cy="1560716"/>
          </a:xfrm>
        </p:spPr>
        <p:txBody>
          <a:bodyPr/>
          <a:lstStyle/>
          <a:p>
            <a:r>
              <a:rPr lang="en-US" dirty="0"/>
              <a:t>Lao-tzu and Daoism (Taoism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4993104" cy="4273979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u="sng" dirty="0"/>
              <a:t>The next great teacher to influence Chinese thinking was Lao-tzu. </a:t>
            </a:r>
          </a:p>
          <a:p>
            <a:r>
              <a:rPr lang="en-US" sz="2400" dirty="0"/>
              <a:t>He is known for his book of the teachings of </a:t>
            </a:r>
            <a:r>
              <a:rPr lang="en-US" sz="2400" b="1" u="sng" dirty="0"/>
              <a:t>Daoism</a:t>
            </a:r>
            <a:r>
              <a:rPr lang="en-US" sz="2400" dirty="0"/>
              <a:t> called The </a:t>
            </a:r>
            <a:r>
              <a:rPr lang="en-US" sz="2400" i="1" dirty="0"/>
              <a:t>Dao De Jing</a:t>
            </a:r>
            <a:r>
              <a:rPr lang="en-US" sz="2400" dirty="0"/>
              <a:t>. </a:t>
            </a:r>
          </a:p>
          <a:p>
            <a:r>
              <a:rPr lang="en-US" sz="2400" dirty="0"/>
              <a:t>Unlike Confucius, he believed that less government was better. </a:t>
            </a:r>
          </a:p>
          <a:p>
            <a:r>
              <a:rPr lang="en-US" sz="2400" b="1" u="sng" dirty="0" err="1"/>
              <a:t>Daoists</a:t>
            </a:r>
            <a:r>
              <a:rPr lang="en-US" sz="2400" b="1" u="sng" dirty="0"/>
              <a:t> regard nature as the greatest teacher </a:t>
            </a:r>
          </a:p>
          <a:p>
            <a:r>
              <a:rPr lang="en-US" sz="2400" dirty="0" err="1"/>
              <a:t>Daoists</a:t>
            </a:r>
            <a:r>
              <a:rPr lang="en-US" sz="2400" dirty="0"/>
              <a:t> turn their back on the world and contemplate the </a:t>
            </a:r>
            <a:r>
              <a:rPr lang="en-US" sz="2400" b="1" u="sng" dirty="0"/>
              <a:t>Dao </a:t>
            </a:r>
            <a:r>
              <a:rPr lang="en-US" sz="2400" dirty="0"/>
              <a:t>( </a:t>
            </a:r>
            <a:r>
              <a:rPr lang="en-US" sz="2400" b="1" dirty="0"/>
              <a:t>a mysterious force that rules the world).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AF7D76-7ABF-464C-A17F-8EE95FEAF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237" y="1563987"/>
            <a:ext cx="559572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410A8A-3C2C-B144-900B-EBE64D6A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663" y="457134"/>
            <a:ext cx="8897565" cy="1560716"/>
          </a:xfrm>
        </p:spPr>
        <p:txBody>
          <a:bodyPr/>
          <a:lstStyle/>
          <a:p>
            <a:r>
              <a:rPr lang="en-US" dirty="0"/>
              <a:t>Other Ideas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D7A442-1A20-614D-ABB8-FDD2D2565E73}"/>
              </a:ext>
            </a:extLst>
          </p:cNvPr>
          <p:cNvSpPr txBox="1"/>
          <p:nvPr/>
        </p:nvSpPr>
        <p:spPr>
          <a:xfrm>
            <a:off x="5735271" y="349192"/>
            <a:ext cx="5969000" cy="6129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Some did not follow Confucianism or Daoism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The Yin Yang represents the forces of Light and Dark balancing one another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Yin is the feminine, passive force and the Yang is the masculine, active force.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Each contains a seed of the other.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That teaches that evil can contain a seed of good.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Book or oracles called </a:t>
            </a:r>
            <a:r>
              <a:rPr lang="en-US" sz="2400" b="1" i="1" u="sng" dirty="0">
                <a:solidFill>
                  <a:schemeClr val="bg1"/>
                </a:solidFill>
              </a:rPr>
              <a:t>I Ching </a:t>
            </a:r>
            <a:r>
              <a:rPr lang="en-US" sz="2400" b="1" u="sng" dirty="0">
                <a:solidFill>
                  <a:schemeClr val="bg1"/>
                </a:solidFill>
              </a:rPr>
              <a:t>used to solve ethical problems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251457-994E-8845-88CD-AD141A9F5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67" y="1733447"/>
            <a:ext cx="5060422" cy="49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ge result for yellow 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04801"/>
            <a:ext cx="11213731" cy="73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51812"/>
            <a:ext cx="6673174" cy="156071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Early Chinese River Valleys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2241423"/>
            <a:ext cx="6248400" cy="5189949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Early civilizations cropped up around the </a:t>
            </a:r>
            <a:r>
              <a:rPr lang="en-US" sz="2800" b="1" dirty="0"/>
              <a:t>Huang He (Yellow River) and the Chang Jiang (Yangtze) Rivers.</a:t>
            </a:r>
          </a:p>
          <a:p>
            <a:endParaRPr lang="en-US" sz="2800" dirty="0"/>
          </a:p>
          <a:p>
            <a:r>
              <a:rPr lang="en-US" sz="2800" dirty="0"/>
              <a:t>Huang He called the “</a:t>
            </a:r>
            <a:r>
              <a:rPr lang="en-US" sz="2800" b="1" dirty="0"/>
              <a:t>Yellow River</a:t>
            </a:r>
            <a:r>
              <a:rPr lang="en-US" sz="2800" dirty="0"/>
              <a:t>” because the silt that is left behind after high water levels makes the water appear yellow in color.</a:t>
            </a:r>
          </a:p>
        </p:txBody>
      </p:sp>
    </p:spTree>
    <p:extLst>
      <p:ext uri="{BB962C8B-B14F-4D97-AF65-F5344CB8AC3E}">
        <p14:creationId xmlns:p14="http://schemas.microsoft.com/office/powerpoint/2010/main" val="165374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D0075-B29A-D649-8DF9-6EDA2E14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8" y="568345"/>
            <a:ext cx="6934563" cy="1560716"/>
          </a:xfrm>
        </p:spPr>
        <p:txBody>
          <a:bodyPr/>
          <a:lstStyle/>
          <a:p>
            <a:r>
              <a:rPr lang="en-US" dirty="0"/>
              <a:t>Legalism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58C876-8D21-DE42-81B4-D23626548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097" y="2438399"/>
            <a:ext cx="7960174" cy="407361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Legalists are the contrast to Confucianism and Daoism </a:t>
            </a:r>
          </a:p>
          <a:p>
            <a:r>
              <a:rPr lang="en-US" sz="2800" b="1" u="sng" dirty="0"/>
              <a:t>Legalists believed powerful government was the key to restoring order in society </a:t>
            </a:r>
          </a:p>
          <a:p>
            <a:pPr lvl="1"/>
            <a:r>
              <a:rPr lang="en-US" sz="2400" b="1" u="sng" dirty="0"/>
              <a:t>Gov’t uses the law to restore harmony </a:t>
            </a:r>
          </a:p>
          <a:p>
            <a:pPr lvl="1"/>
            <a:r>
              <a:rPr lang="en-US" sz="2400" b="1" u="sng" dirty="0"/>
              <a:t>Founders= Li Si and </a:t>
            </a:r>
            <a:r>
              <a:rPr lang="en-US" sz="2400" b="1" u="sng" dirty="0" err="1"/>
              <a:t>Hanfeizi</a:t>
            </a:r>
            <a:endParaRPr lang="en-US" sz="2400" b="1" u="sng" dirty="0"/>
          </a:p>
          <a:p>
            <a:pPr lvl="1"/>
            <a:r>
              <a:rPr lang="en-US" sz="2400" dirty="0"/>
              <a:t>Those who carried out orders well should be rewarded and those who disobeyed should be punished harshly </a:t>
            </a:r>
          </a:p>
          <a:p>
            <a:pPr lvl="2"/>
            <a:r>
              <a:rPr lang="en-US" sz="2000" dirty="0"/>
              <a:t>For example, anyone who was traveling outside of their village w/o a permit should have their nose and ears chopped off!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81AF70-E7BE-7044-BCFA-EEA39D2F3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48703"/>
            <a:ext cx="3830595" cy="550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31800"/>
            <a:ext cx="6705600" cy="6248399"/>
          </a:xfrm>
        </p:spPr>
        <p:txBody>
          <a:bodyPr>
            <a:normAutofit/>
          </a:bodyPr>
          <a:lstStyle/>
          <a:p>
            <a:r>
              <a:rPr lang="en-US" sz="2400" dirty="0"/>
              <a:t>Followers of </a:t>
            </a:r>
            <a:r>
              <a:rPr lang="en-US" sz="2400" b="1" u="sng" dirty="0"/>
              <a:t>Shintoism, </a:t>
            </a:r>
            <a:r>
              <a:rPr lang="en-US" sz="2400" dirty="0"/>
              <a:t>an ancient Japanese religion worship spirits who reside in natural places or objects. </a:t>
            </a:r>
            <a:r>
              <a:rPr lang="en-US" sz="2400" u="sng" dirty="0"/>
              <a:t>Ancestors </a:t>
            </a:r>
            <a:r>
              <a:rPr lang="en-US" sz="2400" dirty="0"/>
              <a:t>were also regarded as divine. </a:t>
            </a:r>
          </a:p>
          <a:p>
            <a:pPr lvl="1"/>
            <a:r>
              <a:rPr lang="en-US" sz="2200" dirty="0"/>
              <a:t>Very similar to Buddhism from China and Korea </a:t>
            </a:r>
          </a:p>
          <a:p>
            <a:r>
              <a:rPr lang="en-US" sz="2400" dirty="0"/>
              <a:t>Buddhism was born in India but developed in China by monks and scholars. </a:t>
            </a:r>
          </a:p>
          <a:p>
            <a:pPr lvl="1"/>
            <a:r>
              <a:rPr lang="en-US" sz="2200" dirty="0"/>
              <a:t>Zen Buddhism, taken from China, took hold in Japan.  Zen Buddhism advocated for meditation, self-discipline, and concentration as the path to </a:t>
            </a:r>
            <a:r>
              <a:rPr lang="en-US" sz="2200" b="1" u="sng" dirty="0"/>
              <a:t>Enlightenment </a:t>
            </a:r>
          </a:p>
          <a:p>
            <a:pPr lvl="2"/>
            <a:r>
              <a:rPr lang="en-US" sz="2000" dirty="0"/>
              <a:t>This is known as </a:t>
            </a:r>
            <a:r>
              <a:rPr lang="en-US" sz="2000" b="1" u="sng" dirty="0"/>
              <a:t>Zen.</a:t>
            </a:r>
          </a:p>
          <a:p>
            <a:pPr lvl="1"/>
            <a:endParaRPr lang="en-US" sz="22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65866"/>
            <a:ext cx="4470399" cy="40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7EDCF-05E0-7C43-AF36-43ED3B90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68345"/>
            <a:ext cx="7132271" cy="1560716"/>
          </a:xfrm>
        </p:spPr>
        <p:txBody>
          <a:bodyPr/>
          <a:lstStyle/>
          <a:p>
            <a:r>
              <a:rPr lang="en-US" dirty="0"/>
              <a:t>Qin Dynasty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AFCFED-203A-414A-8F95-31E895C1E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362" y="2438399"/>
            <a:ext cx="7292909" cy="4172465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Replaced Zhou Dynasty in 3</a:t>
            </a:r>
            <a:r>
              <a:rPr lang="en-US" sz="2400" baseline="30000" dirty="0"/>
              <a:t>rd</a:t>
            </a:r>
            <a:r>
              <a:rPr lang="en-US" sz="2400" dirty="0"/>
              <a:t> Century B.C. following Warring States Period </a:t>
            </a:r>
          </a:p>
          <a:p>
            <a:r>
              <a:rPr lang="en-US" sz="2400" b="1" u="sng" dirty="0"/>
              <a:t>Shi Huangdi- ”First Emperor” of Qin Dynasty</a:t>
            </a:r>
          </a:p>
          <a:p>
            <a:pPr lvl="1"/>
            <a:r>
              <a:rPr lang="en-US" sz="2000" dirty="0"/>
              <a:t>Dealt with invaders and doubled China’s size. Wanted to unify China.</a:t>
            </a:r>
          </a:p>
          <a:p>
            <a:pPr lvl="1"/>
            <a:r>
              <a:rPr lang="en-US" sz="2000" b="1" u="sng" dirty="0"/>
              <a:t>Crushed political opposition at home and was legalist </a:t>
            </a:r>
          </a:p>
          <a:p>
            <a:pPr lvl="1"/>
            <a:r>
              <a:rPr lang="en-US" sz="2000" dirty="0"/>
              <a:t>Murdered Confucian scholars and thinkers, burned “useless” books on philosophy and poetry. Medical and practical books were spared. </a:t>
            </a:r>
          </a:p>
          <a:p>
            <a:pPr lvl="1"/>
            <a:r>
              <a:rPr lang="en-US" sz="2000" b="1" u="sng" dirty="0"/>
              <a:t>Established an autocracy: government that has unlimited power  </a:t>
            </a:r>
          </a:p>
          <a:p>
            <a:endParaRPr lang="en-US" b="1" u="sng" dirty="0"/>
          </a:p>
          <a:p>
            <a:pPr marL="0" indent="0">
              <a:buNone/>
            </a:pPr>
            <a:endParaRPr lang="en-US" b="1" u="sng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68A088-D26A-5142-AF1E-08D2E6AF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BBB3D5-7D7C-C24D-ACAC-C2835CF0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B9812-EF67-DF45-B6D9-6D29854C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233" y="0"/>
            <a:ext cx="8897565" cy="15607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Qin Dynasty Accomplishments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658A01-9C7E-7140-9A69-747B94771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4" y="974631"/>
            <a:ext cx="8520546" cy="3651504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Highway network of 4,000 miles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Standardized weights, measurements, currency, writing, and law</a:t>
            </a:r>
          </a:p>
          <a:p>
            <a:r>
              <a:rPr lang="en-US" sz="2400" dirty="0">
                <a:solidFill>
                  <a:schemeClr val="bg1"/>
                </a:solidFill>
              </a:rPr>
              <a:t>Trade and agriculture flourished </a:t>
            </a:r>
          </a:p>
          <a:p>
            <a:r>
              <a:rPr lang="en-US" sz="2400" b="1" u="sng" dirty="0">
                <a:solidFill>
                  <a:schemeClr val="bg1"/>
                </a:solidFill>
              </a:rPr>
              <a:t>Built the Great Wall of China to keep out invaders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Peasants worked or died, very harsh labor in which many died anyway.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Qin Dynasty came to an end in 202 B.C. after Shi’s son took over. Peasants rebelled gave way to the Han Dynasty.</a:t>
            </a:r>
          </a:p>
        </p:txBody>
      </p:sp>
    </p:spTree>
    <p:extLst>
      <p:ext uri="{BB962C8B-B14F-4D97-AF65-F5344CB8AC3E}">
        <p14:creationId xmlns:p14="http://schemas.microsoft.com/office/powerpoint/2010/main" val="26932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6C3F3-619D-2B49-A549-45C205DE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7F6230-0597-7049-B5E1-DFD3968C7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B9C3EE-6A98-D746-B66A-1301765F5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736" y="0"/>
            <a:ext cx="12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09EF79-6E9C-404B-91FF-47E6F41D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655" y="0"/>
            <a:ext cx="57903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3DC730-8ED6-8F4E-A283-DA09CDDF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0165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987ED1-D07C-3248-A906-71E76D372152}"/>
              </a:ext>
            </a:extLst>
          </p:cNvPr>
          <p:cNvSpPr/>
          <p:nvPr/>
        </p:nvSpPr>
        <p:spPr>
          <a:xfrm>
            <a:off x="2484950" y="5668971"/>
            <a:ext cx="8552149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glow rad="1905000">
              <a:schemeClr val="accent4">
                <a:satMod val="175000"/>
                <a:alpha val="0"/>
              </a:schemeClr>
            </a:glow>
            <a:outerShdw blurRad="50800" dist="50800" dir="5400000" algn="ctr" rotWithShape="0">
              <a:srgbClr val="000000">
                <a:alpha val="51000"/>
              </a:srgbClr>
            </a:outerShdw>
          </a:effectLst>
          <a:scene3d>
            <a:camera prst="orthographicFront"/>
            <a:lightRig rig="harsh" dir="t"/>
          </a:scene3d>
          <a:sp3d contourW="12700">
            <a:bevelT prst="angle"/>
            <a:bevelB/>
            <a:contourClr>
              <a:schemeClr val="bg2"/>
            </a:contourClr>
          </a:sp3d>
        </p:spPr>
        <p:txBody>
          <a:bodyPr wrap="non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Shi Huangdi: Villain or Hero? </a:t>
            </a:r>
          </a:p>
        </p:txBody>
      </p:sp>
    </p:spTree>
    <p:extLst>
      <p:ext uri="{BB962C8B-B14F-4D97-AF65-F5344CB8AC3E}">
        <p14:creationId xmlns:p14="http://schemas.microsoft.com/office/powerpoint/2010/main" val="37367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FFEDAE-5D1D-B140-9F5E-13B5B85C27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29891" y="597334"/>
            <a:ext cx="5859463" cy="1841500"/>
          </a:xfrm>
        </p:spPr>
        <p:txBody>
          <a:bodyPr>
            <a:normAutofit fontScale="90000"/>
          </a:bodyPr>
          <a:lstStyle/>
          <a:p>
            <a:r>
              <a:rPr lang="en-US" dirty="0"/>
              <a:t>Write a paragraph (5-7) sentences in which you determine if Shi Huangdi is a historical hero or villain. Use your notes or textbook for reference.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31F59F-796C-6046-9CC6-C8F5FB1B74D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89878" y="5603586"/>
            <a:ext cx="7073322" cy="1038225"/>
          </a:xfrm>
        </p:spPr>
        <p:txBody>
          <a:bodyPr/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Due tomorrow at the beginning of class  </a:t>
            </a:r>
            <a:r>
              <a:rPr lang="en-US" dirty="0">
                <a:solidFill>
                  <a:schemeClr val="bg2"/>
                </a:solidFill>
              </a:rPr>
              <a:t>class </a:t>
            </a:r>
          </a:p>
        </p:txBody>
      </p:sp>
    </p:spTree>
    <p:extLst>
      <p:ext uri="{BB962C8B-B14F-4D97-AF65-F5344CB8AC3E}">
        <p14:creationId xmlns:p14="http://schemas.microsoft.com/office/powerpoint/2010/main" val="210076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6" y="0"/>
            <a:ext cx="8897565" cy="1560716"/>
          </a:xfrm>
        </p:spPr>
        <p:txBody>
          <a:bodyPr/>
          <a:lstStyle/>
          <a:p>
            <a:r>
              <a:rPr lang="en-US" dirty="0"/>
              <a:t>China’s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267" y="1352550"/>
            <a:ext cx="7178004" cy="5071839"/>
          </a:xfrm>
        </p:spPr>
        <p:txBody>
          <a:bodyPr>
            <a:normAutofit fontScale="55000" lnSpcReduction="20000"/>
          </a:bodyPr>
          <a:lstStyle/>
          <a:p>
            <a:r>
              <a:rPr lang="en-US" sz="4400" b="1" dirty="0"/>
              <a:t>Himalayan Mountains, </a:t>
            </a:r>
            <a:r>
              <a:rPr lang="en-US" sz="4400" dirty="0"/>
              <a:t>India, Nepal, and Bangladesh to the Southwest</a:t>
            </a:r>
          </a:p>
          <a:p>
            <a:endParaRPr lang="en-US" sz="4400" dirty="0"/>
          </a:p>
          <a:p>
            <a:r>
              <a:rPr lang="en-US" sz="4400" b="1" dirty="0"/>
              <a:t>Gobi Desert </a:t>
            </a:r>
            <a:r>
              <a:rPr lang="en-US" sz="4400" dirty="0"/>
              <a:t>to the North – 4</a:t>
            </a:r>
            <a:r>
              <a:rPr lang="en-US" sz="4400" baseline="30000" dirty="0"/>
              <a:t>th</a:t>
            </a:r>
            <a:r>
              <a:rPr lang="en-US" sz="4400" dirty="0"/>
              <a:t> largest desert in the world</a:t>
            </a:r>
          </a:p>
          <a:p>
            <a:endParaRPr lang="en-US" sz="4400" dirty="0"/>
          </a:p>
          <a:p>
            <a:r>
              <a:rPr lang="en-US" sz="4400" b="1" dirty="0"/>
              <a:t>Taklimakan Desert </a:t>
            </a:r>
            <a:r>
              <a:rPr lang="en-US" sz="4400" dirty="0"/>
              <a:t>to the West</a:t>
            </a:r>
          </a:p>
          <a:p>
            <a:endParaRPr lang="en-US" sz="4400" dirty="0"/>
          </a:p>
          <a:p>
            <a:r>
              <a:rPr lang="en-US" sz="4400" dirty="0"/>
              <a:t>Japan, Philippians, and the Pacific Ocean to the East</a:t>
            </a:r>
          </a:p>
          <a:p>
            <a:endParaRPr lang="en-US" sz="4400" dirty="0"/>
          </a:p>
          <a:p>
            <a:pPr lvl="1"/>
            <a:r>
              <a:rPr lang="en-US" sz="3600" dirty="0"/>
              <a:t>Harsh geographic landscape isolates China and trade was difficult in ancient times</a:t>
            </a:r>
            <a:r>
              <a:rPr lang="en-US" sz="22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2" name="Picture 2" descr="mage result for gobi 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0" y="1009650"/>
            <a:ext cx="360997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1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89650" y="225426"/>
            <a:ext cx="6673850" cy="1560513"/>
          </a:xfrm>
        </p:spPr>
        <p:txBody>
          <a:bodyPr/>
          <a:lstStyle/>
          <a:p>
            <a:r>
              <a:rPr lang="en-US" dirty="0"/>
              <a:t>Agriculture in China</a:t>
            </a:r>
          </a:p>
        </p:txBody>
      </p:sp>
      <p:pic>
        <p:nvPicPr>
          <p:cNvPr id="4102" name="Picture 6" descr="mage result for chinese agri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1" y="1253263"/>
            <a:ext cx="498157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850" y="1348581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Only about 10% of China’s land is suitable for growing crops.</a:t>
            </a:r>
          </a:p>
          <a:p>
            <a:endParaRPr lang="en-US" sz="3200" dirty="0"/>
          </a:p>
          <a:p>
            <a:pPr lvl="1"/>
            <a:r>
              <a:rPr lang="en-US" sz="2800" dirty="0"/>
              <a:t>Most of this land is between the Yellow and Yangtze Rivers.</a:t>
            </a:r>
          </a:p>
          <a:p>
            <a:endParaRPr lang="en-US" sz="3200" dirty="0"/>
          </a:p>
          <a:p>
            <a:r>
              <a:rPr lang="en-US" sz="3200" b="1" u="sng" dirty="0"/>
              <a:t>Loess – </a:t>
            </a:r>
            <a:r>
              <a:rPr lang="en-US" sz="3200" b="1" dirty="0"/>
              <a:t>another name for the fertile silt left behind after river flooding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7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Chinese Dynasties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790700"/>
            <a:ext cx="7600950" cy="46863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“Legend” tells us that the first Chinese dynasty came before Mesopotamia it was called the </a:t>
            </a:r>
            <a:r>
              <a:rPr lang="en-US" sz="2800" b="1" u="sng" dirty="0"/>
              <a:t>Xia Dynasty</a:t>
            </a:r>
            <a:r>
              <a:rPr lang="en-US" sz="2800" dirty="0"/>
              <a:t>.</a:t>
            </a:r>
          </a:p>
          <a:p>
            <a:pPr lvl="1"/>
            <a:r>
              <a:rPr lang="en-US" sz="2400" dirty="0"/>
              <a:t>Xia Dynasty’s leader was named Yu, he was an early engineer and mathematician.</a:t>
            </a:r>
          </a:p>
          <a:p>
            <a:pPr lvl="1"/>
            <a:r>
              <a:rPr lang="en-US" sz="2400" dirty="0"/>
              <a:t>Yu developed a way to control the Yellow River’s flooding and irrigation for farmers</a:t>
            </a:r>
          </a:p>
          <a:p>
            <a:r>
              <a:rPr lang="en-US" sz="2800" b="1" u="sng" dirty="0"/>
              <a:t>Shang Dynasty – first family of leaders in China to leave written records.</a:t>
            </a:r>
            <a:endParaRPr lang="en-US" sz="2800" dirty="0"/>
          </a:p>
          <a:p>
            <a:pPr lvl="1"/>
            <a:r>
              <a:rPr lang="en-US" sz="2400" dirty="0"/>
              <a:t>Built elaborate palaces and tombs.</a:t>
            </a:r>
          </a:p>
          <a:p>
            <a:pPr lvl="1"/>
            <a:r>
              <a:rPr lang="en-US" sz="2400" dirty="0"/>
              <a:t>Built city walls because they were constantly at war</a:t>
            </a:r>
            <a:r>
              <a:rPr lang="en-US" dirty="0"/>
              <a:t>.</a:t>
            </a:r>
          </a:p>
        </p:txBody>
      </p:sp>
      <p:pic>
        <p:nvPicPr>
          <p:cNvPr id="11266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81929"/>
            <a:ext cx="3333750" cy="47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94150" y="568326"/>
            <a:ext cx="6673850" cy="1560513"/>
          </a:xfrm>
        </p:spPr>
        <p:txBody>
          <a:bodyPr/>
          <a:lstStyle/>
          <a:p>
            <a:r>
              <a:rPr lang="en-US" dirty="0"/>
              <a:t>Early Chinese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48580"/>
            <a:ext cx="8248650" cy="5376069"/>
          </a:xfrm>
        </p:spPr>
        <p:txBody>
          <a:bodyPr>
            <a:noAutofit/>
          </a:bodyPr>
          <a:lstStyle/>
          <a:p>
            <a:r>
              <a:rPr lang="en-US" sz="2400" dirty="0"/>
              <a:t>Value the group over the individual.</a:t>
            </a:r>
          </a:p>
          <a:p>
            <a:r>
              <a:rPr lang="en-US" sz="2400" dirty="0"/>
              <a:t>The most important virtue was to </a:t>
            </a:r>
            <a:r>
              <a:rPr lang="en-US" sz="2400" b="1" dirty="0"/>
              <a:t>respect one’s parents.</a:t>
            </a:r>
          </a:p>
          <a:p>
            <a:r>
              <a:rPr lang="en-US" sz="2400" b="1" u="sng" dirty="0"/>
              <a:t>Patriarchy </a:t>
            </a:r>
            <a:r>
              <a:rPr lang="en-US" sz="2400" u="sng" dirty="0"/>
              <a:t>– </a:t>
            </a:r>
            <a:r>
              <a:rPr lang="en-US" sz="2400" b="1" u="sng" dirty="0"/>
              <a:t>social structure where males take the lead role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Class system</a:t>
            </a:r>
          </a:p>
          <a:p>
            <a:pPr lvl="1"/>
            <a:r>
              <a:rPr lang="en-US" sz="2000" b="1" dirty="0"/>
              <a:t>The Rich and Privileged (Nobles):</a:t>
            </a:r>
          </a:p>
          <a:p>
            <a:pPr lvl="2"/>
            <a:r>
              <a:rPr lang="en-US" sz="1800" dirty="0"/>
              <a:t>Lived in wood framed houses inside the city walls.</a:t>
            </a:r>
          </a:p>
          <a:p>
            <a:pPr lvl="2"/>
            <a:r>
              <a:rPr lang="en-US" sz="1800" dirty="0"/>
              <a:t>Owned land</a:t>
            </a:r>
          </a:p>
          <a:p>
            <a:pPr lvl="2"/>
            <a:r>
              <a:rPr lang="en-US" sz="1800" dirty="0"/>
              <a:t>Educated</a:t>
            </a:r>
          </a:p>
          <a:p>
            <a:pPr lvl="1"/>
            <a:r>
              <a:rPr lang="en-US" sz="2000" b="1" dirty="0"/>
              <a:t> The Farming Class (Peasants and Craftspeople)</a:t>
            </a:r>
          </a:p>
          <a:p>
            <a:pPr lvl="2"/>
            <a:r>
              <a:rPr lang="en-US" sz="1800" dirty="0"/>
              <a:t>Lived in mud huts outside the city walls.</a:t>
            </a:r>
          </a:p>
          <a:p>
            <a:pPr lvl="2"/>
            <a:r>
              <a:rPr lang="en-US" sz="1800" dirty="0"/>
              <a:t>Sent tribute to landholders for “protection”</a:t>
            </a:r>
          </a:p>
          <a:p>
            <a:pPr lvl="2"/>
            <a:r>
              <a:rPr lang="en-US" sz="1800" dirty="0"/>
              <a:t>Were NOT sent to school to be educated (vocational)</a:t>
            </a:r>
          </a:p>
          <a:p>
            <a:pPr lvl="2"/>
            <a:endParaRPr lang="en-US" sz="100" dirty="0"/>
          </a:p>
        </p:txBody>
      </p:sp>
      <p:pic>
        <p:nvPicPr>
          <p:cNvPr id="6148" name="Picture 4" descr="mage result for chinese class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48580"/>
            <a:ext cx="3981450" cy="506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5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Religion in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438400"/>
            <a:ext cx="6629400" cy="4038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Believed that the spirits of family </a:t>
            </a:r>
            <a:r>
              <a:rPr lang="en-US" sz="2800" b="1" u="sng" dirty="0"/>
              <a:t>ancestors</a:t>
            </a:r>
            <a:r>
              <a:rPr lang="en-US" sz="2800" dirty="0"/>
              <a:t> had the power to bring fortune or disaster.</a:t>
            </a:r>
          </a:p>
          <a:p>
            <a:pPr lvl="1"/>
            <a:r>
              <a:rPr lang="en-US" sz="2400" dirty="0"/>
              <a:t>Ancestors were not treated as gods but as something to be respected.</a:t>
            </a:r>
            <a:endParaRPr lang="en-US" sz="2400" u="sng" dirty="0"/>
          </a:p>
          <a:p>
            <a:r>
              <a:rPr lang="en-US" sz="2800" dirty="0"/>
              <a:t>People of the Shang Dynasty believed they could communicate with their God(s) through Oracle Bones.</a:t>
            </a:r>
          </a:p>
          <a:p>
            <a:pPr lvl="1"/>
            <a:r>
              <a:rPr lang="en-US" sz="2400" b="1" u="sng" dirty="0"/>
              <a:t>Oracle Bones </a:t>
            </a:r>
            <a:r>
              <a:rPr lang="en-US" sz="2400" b="1" dirty="0"/>
              <a:t>– small animal bones or tortoise shells that priests wrote questions to their gods 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2592"/>
          <a:stretch/>
        </p:blipFill>
        <p:spPr>
          <a:xfrm>
            <a:off x="-50794" y="1981200"/>
            <a:ext cx="42443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Chinese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2129060"/>
            <a:ext cx="6610350" cy="4195539"/>
          </a:xfrm>
        </p:spPr>
        <p:txBody>
          <a:bodyPr>
            <a:noAutofit/>
          </a:bodyPr>
          <a:lstStyle/>
          <a:p>
            <a:r>
              <a:rPr lang="en-US" sz="3600" b="1" dirty="0"/>
              <a:t>Used pictograms </a:t>
            </a:r>
            <a:r>
              <a:rPr lang="en-US" sz="3600" dirty="0"/>
              <a:t>or symbols to represent ideas</a:t>
            </a:r>
          </a:p>
          <a:p>
            <a:pPr lvl="1"/>
            <a:r>
              <a:rPr lang="en-US" sz="3400" dirty="0"/>
              <a:t>Each </a:t>
            </a:r>
            <a:r>
              <a:rPr lang="en-US" sz="3400" b="1" dirty="0"/>
              <a:t>symbol</a:t>
            </a:r>
            <a:r>
              <a:rPr lang="en-US" sz="3400" dirty="0"/>
              <a:t> in Ancient China represented a syllable instead of a letter or complete word.</a:t>
            </a:r>
          </a:p>
        </p:txBody>
      </p:sp>
      <p:pic>
        <p:nvPicPr>
          <p:cNvPr id="13314" name="Picture 2" descr="mage result for chinese wri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611" y="2040879"/>
            <a:ext cx="4895850" cy="42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7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209800"/>
            <a:ext cx="7905750" cy="4648200"/>
          </a:xfrm>
        </p:spPr>
        <p:txBody>
          <a:bodyPr>
            <a:noAutofit/>
          </a:bodyPr>
          <a:lstStyle/>
          <a:p>
            <a:pPr lvl="1"/>
            <a:r>
              <a:rPr lang="en-US" sz="2400" dirty="0"/>
              <a:t>All parts of China, speaking different languages could read this early written language so it had a </a:t>
            </a:r>
            <a:r>
              <a:rPr lang="en-US" sz="2400" b="1" dirty="0"/>
              <a:t>unifying </a:t>
            </a:r>
            <a:r>
              <a:rPr lang="en-US" sz="2400" dirty="0"/>
              <a:t>affect on the nation.</a:t>
            </a:r>
          </a:p>
          <a:p>
            <a:pPr lvl="1"/>
            <a:r>
              <a:rPr lang="en-US" sz="2400" dirty="0"/>
              <a:t>This national written Chinese language made </a:t>
            </a:r>
            <a:r>
              <a:rPr lang="en-US" sz="2400" b="1" dirty="0"/>
              <a:t>understanding and enforcing laws </a:t>
            </a:r>
            <a:r>
              <a:rPr lang="en-US" sz="2400" dirty="0"/>
              <a:t>much easier throughout the vast nation of China.</a:t>
            </a:r>
          </a:p>
          <a:p>
            <a:pPr lvl="1"/>
            <a:r>
              <a:rPr lang="en-US" sz="2400" dirty="0"/>
              <a:t>One disadvantage was the people of China needed to over 1,500 characters of the language to pass as barely literate.</a:t>
            </a:r>
          </a:p>
          <a:p>
            <a:pPr lvl="2"/>
            <a:r>
              <a:rPr lang="en-US" sz="2400" b="1" dirty="0"/>
              <a:t>The language had over 10,000 unique characters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352"/>
            <a:ext cx="3962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eathered" id="{EEC9B30E-2747-4D42-BCBE-A02BDEEEA114}" vid="{E2D42CFC-65DC-41E3-8961-A8E5A2991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165</TotalTime>
  <Words>1294</Words>
  <Application>Microsoft Office PowerPoint</Application>
  <PresentationFormat>Custom</PresentationFormat>
  <Paragraphs>135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Feathered</vt:lpstr>
      <vt:lpstr>Classical China Ch. 5</vt:lpstr>
      <vt:lpstr>Early Chinese River Valleys</vt:lpstr>
      <vt:lpstr>China’s Geography</vt:lpstr>
      <vt:lpstr>Agriculture in China</vt:lpstr>
      <vt:lpstr>Early Chinese Dynasties</vt:lpstr>
      <vt:lpstr>Early Chinese Culture</vt:lpstr>
      <vt:lpstr>Early Religion in China</vt:lpstr>
      <vt:lpstr>Early Chinese Writing</vt:lpstr>
      <vt:lpstr>Importance</vt:lpstr>
      <vt:lpstr>Zhou Dynasty and the Mandate of Heaven</vt:lpstr>
      <vt:lpstr>Dynastic Cycle </vt:lpstr>
      <vt:lpstr>Early Chinese Government</vt:lpstr>
      <vt:lpstr>PowerPoint Presentation</vt:lpstr>
      <vt:lpstr>Chinese Technology</vt:lpstr>
      <vt:lpstr>Early Chinese Empire and the Unification of China  </vt:lpstr>
      <vt:lpstr>Confucianism </vt:lpstr>
      <vt:lpstr>Confucius and Government </vt:lpstr>
      <vt:lpstr>Lao-tzu and Daoism (Taoism )</vt:lpstr>
      <vt:lpstr>Other Ideas </vt:lpstr>
      <vt:lpstr>Legalism </vt:lpstr>
      <vt:lpstr>Japan </vt:lpstr>
      <vt:lpstr>Qin Dynasty </vt:lpstr>
      <vt:lpstr>Qin Dynasty Accomplishments </vt:lpstr>
      <vt:lpstr>PowerPoint Presentation</vt:lpstr>
      <vt:lpstr>PowerPoint Presentation</vt:lpstr>
      <vt:lpstr>Write a paragraph (5-7) sentences in which you determine if Shi Huangdi is a historical hero or villain. Use your notes or textbook for reference.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River Valleys </dc:title>
  <dc:creator>Microsoft Office User</dc:creator>
  <cp:lastModifiedBy>Windows User</cp:lastModifiedBy>
  <cp:revision>15</cp:revision>
  <dcterms:created xsi:type="dcterms:W3CDTF">2018-06-21T13:50:12Z</dcterms:created>
  <dcterms:modified xsi:type="dcterms:W3CDTF">2019-09-03T14:35:06Z</dcterms:modified>
</cp:coreProperties>
</file>