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2" r:id="rId2"/>
    <p:sldId id="283" r:id="rId3"/>
    <p:sldId id="284" r:id="rId4"/>
    <p:sldId id="290" r:id="rId5"/>
    <p:sldId id="266" r:id="rId6"/>
    <p:sldId id="285" r:id="rId7"/>
    <p:sldId id="293" r:id="rId8"/>
    <p:sldId id="292" r:id="rId9"/>
    <p:sldId id="289" r:id="rId10"/>
    <p:sldId id="267" r:id="rId11"/>
    <p:sldId id="288" r:id="rId12"/>
    <p:sldId id="286" r:id="rId13"/>
    <p:sldId id="287" r:id="rId14"/>
    <p:sldId id="291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EFE"/>
    <a:srgbClr val="96EAFE"/>
    <a:srgbClr val="7C5989"/>
    <a:srgbClr val="000066"/>
    <a:srgbClr val="663300"/>
    <a:srgbClr val="CC3300"/>
    <a:srgbClr val="3366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660" autoAdjust="0"/>
  </p:normalViewPr>
  <p:slideViewPr>
    <p:cSldViewPr>
      <p:cViewPr varScale="1">
        <p:scale>
          <a:sx n="75" d="100"/>
          <a:sy n="75" d="100"/>
        </p:scale>
        <p:origin x="72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Tovar" userId="S::atovar2@bisd.us::62627940-85f3-4294-81d7-f15920b301d4" providerId="AD" clId="Web-{5BF48114-90FB-2A8D-A423-3B6C37A44973}"/>
    <pc:docChg chg="addSld modSld">
      <pc:chgData name="Adrian Tovar" userId="S::atovar2@bisd.us::62627940-85f3-4294-81d7-f15920b301d4" providerId="AD" clId="Web-{5BF48114-90FB-2A8D-A423-3B6C37A44973}" dt="2019-08-23T13:45:46.665" v="426" actId="1076"/>
      <pc:docMkLst>
        <pc:docMk/>
      </pc:docMkLst>
      <pc:sldChg chg="addSp modSp addAnim modAnim">
        <pc:chgData name="Adrian Tovar" userId="S::atovar2@bisd.us::62627940-85f3-4294-81d7-f15920b301d4" providerId="AD" clId="Web-{5BF48114-90FB-2A8D-A423-3B6C37A44973}" dt="2019-08-23T13:40:58.741" v="148" actId="20577"/>
        <pc:sldMkLst>
          <pc:docMk/>
          <pc:sldMk cId="0" sldId="266"/>
        </pc:sldMkLst>
        <pc:spChg chg="mod">
          <ac:chgData name="Adrian Tovar" userId="S::atovar2@bisd.us::62627940-85f3-4294-81d7-f15920b301d4" providerId="AD" clId="Web-{5BF48114-90FB-2A8D-A423-3B6C37A44973}" dt="2019-08-23T13:40:58.741" v="148" actId="20577"/>
          <ac:spMkLst>
            <pc:docMk/>
            <pc:sldMk cId="0" sldId="266"/>
            <ac:spMk id="12291" creationId="{00000000-0000-0000-0000-000000000000}"/>
          </ac:spMkLst>
        </pc:spChg>
        <pc:picChg chg="add mod">
          <ac:chgData name="Adrian Tovar" userId="S::atovar2@bisd.us::62627940-85f3-4294-81d7-f15920b301d4" providerId="AD" clId="Web-{5BF48114-90FB-2A8D-A423-3B6C37A44973}" dt="2019-08-23T13:36:34.022" v="108" actId="1076"/>
          <ac:picMkLst>
            <pc:docMk/>
            <pc:sldMk cId="0" sldId="266"/>
            <ac:picMk id="2" creationId="{D2CBD82C-117C-454E-9B6D-156905ED4A1F}"/>
          </ac:picMkLst>
        </pc:picChg>
        <pc:picChg chg="add mod">
          <ac:chgData name="Adrian Tovar" userId="S::atovar2@bisd.us::62627940-85f3-4294-81d7-f15920b301d4" providerId="AD" clId="Web-{5BF48114-90FB-2A8D-A423-3B6C37A44973}" dt="2019-08-23T13:37:09.678" v="114" actId="1076"/>
          <ac:picMkLst>
            <pc:docMk/>
            <pc:sldMk cId="0" sldId="266"/>
            <ac:picMk id="4" creationId="{2585FEEF-6DC9-477F-9A20-120D552A3F14}"/>
          </ac:picMkLst>
        </pc:picChg>
      </pc:sldChg>
      <pc:sldChg chg="addSp delSp modSp">
        <pc:chgData name="Adrian Tovar" userId="S::atovar2@bisd.us::62627940-85f3-4294-81d7-f15920b301d4" providerId="AD" clId="Web-{5BF48114-90FB-2A8D-A423-3B6C37A44973}" dt="2019-08-23T13:41:10.335" v="150" actId="20577"/>
        <pc:sldMkLst>
          <pc:docMk/>
          <pc:sldMk cId="1347059146" sldId="285"/>
        </pc:sldMkLst>
        <pc:spChg chg="mod">
          <ac:chgData name="Adrian Tovar" userId="S::atovar2@bisd.us::62627940-85f3-4294-81d7-f15920b301d4" providerId="AD" clId="Web-{5BF48114-90FB-2A8D-A423-3B6C37A44973}" dt="2019-08-23T13:41:10.335" v="150" actId="20577"/>
          <ac:spMkLst>
            <pc:docMk/>
            <pc:sldMk cId="1347059146" sldId="285"/>
            <ac:spMk id="3" creationId="{00000000-0000-0000-0000-000000000000}"/>
          </ac:spMkLst>
        </pc:spChg>
        <pc:picChg chg="add del mod">
          <ac:chgData name="Adrian Tovar" userId="S::atovar2@bisd.us::62627940-85f3-4294-81d7-f15920b301d4" providerId="AD" clId="Web-{5BF48114-90FB-2A8D-A423-3B6C37A44973}" dt="2019-08-23T13:31:38.959" v="2"/>
          <ac:picMkLst>
            <pc:docMk/>
            <pc:sldMk cId="1347059146" sldId="285"/>
            <ac:picMk id="4" creationId="{2BC83510-62F2-4C3A-B009-3DC6C69970E1}"/>
          </ac:picMkLst>
        </pc:picChg>
      </pc:sldChg>
      <pc:sldChg chg="modSp">
        <pc:chgData name="Adrian Tovar" userId="S::atovar2@bisd.us::62627940-85f3-4294-81d7-f15920b301d4" providerId="AD" clId="Web-{5BF48114-90FB-2A8D-A423-3B6C37A44973}" dt="2019-08-23T13:40:44.616" v="146" actId="20577"/>
        <pc:sldMkLst>
          <pc:docMk/>
          <pc:sldMk cId="4060222951" sldId="290"/>
        </pc:sldMkLst>
        <pc:spChg chg="mod">
          <ac:chgData name="Adrian Tovar" userId="S::atovar2@bisd.us::62627940-85f3-4294-81d7-f15920b301d4" providerId="AD" clId="Web-{5BF48114-90FB-2A8D-A423-3B6C37A44973}" dt="2019-08-23T13:40:44.616" v="146" actId="20577"/>
          <ac:spMkLst>
            <pc:docMk/>
            <pc:sldMk cId="4060222951" sldId="290"/>
            <ac:spMk id="4" creationId="{00000000-0000-0000-0000-000000000000}"/>
          </ac:spMkLst>
        </pc:spChg>
        <pc:picChg chg="mod">
          <ac:chgData name="Adrian Tovar" userId="S::atovar2@bisd.us::62627940-85f3-4294-81d7-f15920b301d4" providerId="AD" clId="Web-{5BF48114-90FB-2A8D-A423-3B6C37A44973}" dt="2019-08-23T13:39:05.038" v="121" actId="1076"/>
          <ac:picMkLst>
            <pc:docMk/>
            <pc:sldMk cId="4060222951" sldId="290"/>
            <ac:picMk id="7172" creationId="{00000000-0000-0000-0000-000000000000}"/>
          </ac:picMkLst>
        </pc:picChg>
      </pc:sldChg>
      <pc:sldChg chg="addSp delSp modSp new">
        <pc:chgData name="Adrian Tovar" userId="S::atovar2@bisd.us::62627940-85f3-4294-81d7-f15920b301d4" providerId="AD" clId="Web-{5BF48114-90FB-2A8D-A423-3B6C37A44973}" dt="2019-08-23T13:31:56.365" v="9" actId="14100"/>
        <pc:sldMkLst>
          <pc:docMk/>
          <pc:sldMk cId="2233491793" sldId="292"/>
        </pc:sldMkLst>
        <pc:spChg chg="del">
          <ac:chgData name="Adrian Tovar" userId="S::atovar2@bisd.us::62627940-85f3-4294-81d7-f15920b301d4" providerId="AD" clId="Web-{5BF48114-90FB-2A8D-A423-3B6C37A44973}" dt="2019-08-23T13:31:45.740" v="4"/>
          <ac:spMkLst>
            <pc:docMk/>
            <pc:sldMk cId="2233491793" sldId="292"/>
            <ac:spMk id="3" creationId="{89B86B79-E9C5-4BFF-9C4A-480E4054D739}"/>
          </ac:spMkLst>
        </pc:spChg>
        <pc:picChg chg="add mod ord">
          <ac:chgData name="Adrian Tovar" userId="S::atovar2@bisd.us::62627940-85f3-4294-81d7-f15920b301d4" providerId="AD" clId="Web-{5BF48114-90FB-2A8D-A423-3B6C37A44973}" dt="2019-08-23T13:31:56.365" v="9" actId="14100"/>
          <ac:picMkLst>
            <pc:docMk/>
            <pc:sldMk cId="2233491793" sldId="292"/>
            <ac:picMk id="4" creationId="{F1A678E0-187D-4220-87A4-4BC3AA4A8724}"/>
          </ac:picMkLst>
        </pc:picChg>
      </pc:sldChg>
      <pc:sldChg chg="modSp new">
        <pc:chgData name="Adrian Tovar" userId="S::atovar2@bisd.us::62627940-85f3-4294-81d7-f15920b301d4" providerId="AD" clId="Web-{5BF48114-90FB-2A8D-A423-3B6C37A44973}" dt="2019-08-23T13:45:46.665" v="426" actId="1076"/>
        <pc:sldMkLst>
          <pc:docMk/>
          <pc:sldMk cId="2861463900" sldId="293"/>
        </pc:sldMkLst>
        <pc:spChg chg="mod">
          <ac:chgData name="Adrian Tovar" userId="S::atovar2@bisd.us::62627940-85f3-4294-81d7-f15920b301d4" providerId="AD" clId="Web-{5BF48114-90FB-2A8D-A423-3B6C37A44973}" dt="2019-08-23T13:45:46.665" v="426" actId="1076"/>
          <ac:spMkLst>
            <pc:docMk/>
            <pc:sldMk cId="2861463900" sldId="293"/>
            <ac:spMk id="3" creationId="{AEAAFD35-174D-43BE-B521-A3CBBF7DFA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612B420-92A8-4AB6-B5D9-3BD727B2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92B740-8DB4-4735-86D0-EF26BCC90505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9F0284-F1ED-427B-8795-42DF5AD9F9CD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B9942B-1CDD-4DDD-B4F7-C293A3A99EE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3891BE-C4BD-488A-B159-937DAE3F25E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8F1699-1C94-4A2A-96E4-C4402D514EF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6D746A-21F5-458C-9E36-F14549B01D1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B10C48-FE61-433D-92EE-386AAF95DD3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DE387E-26A3-4765-9CEA-324CDCC97F1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A55DF3-EDD0-49FA-A9E5-EF3190BFB31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C83991-50B7-4225-9798-67C36EA4C2F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454400"/>
            <a:ext cx="7543800" cy="762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267200"/>
            <a:ext cx="75438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38F22-EE10-426B-B071-5553475AB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48388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EC1BC-96F4-4289-B9A9-41D21DBCD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62707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3810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3810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BED15-FD11-4984-8508-391AC6671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187145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FC071-C22F-4DCA-B3AE-CAD693A3AA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2932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0A1C1-B1B0-4326-8728-E06128F56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456367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9144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914400"/>
            <a:ext cx="37719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5B32D-D3B5-4841-94EF-90EFE8897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36089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30D6F-DEDD-4D64-8448-828F40218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95175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53F7B-2CBB-4D01-AFC8-91C5D3A07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70036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683C5-FA5A-4D4C-90FF-D01E065CD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00892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0354E0-8A2F-4B87-B8C0-E0BFC2F4F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226777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7E238-8ED2-488A-98CF-A99C4332CF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02126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914400"/>
            <a:ext cx="7696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77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1542017-1E53-4355-9786-4F5A36BE18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Babylonian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066800"/>
            <a:ext cx="4191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Babylonia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City at junction of Tigris-Euphrates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Hammurabi’s Law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First code of Law ever written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“An Eye for Eye”– You killed somebody, you will be killed by the law in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The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Same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Way 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495800"/>
            <a:ext cx="1981200" cy="24566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4835371" cy="3223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05654"/>
            <a:ext cx="1752600" cy="2628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18" y="4099880"/>
            <a:ext cx="2001915" cy="273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578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90763" y="304800"/>
            <a:ext cx="5481637" cy="304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</a:t>
            </a:r>
            <a:r>
              <a:rPr lang="en-US" sz="4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VALLEY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990600"/>
            <a:ext cx="762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Arose around 2,500 BCE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 err="1">
                <a:solidFill>
                  <a:srgbClr val="FF0000"/>
                </a:solidFill>
              </a:rPr>
              <a:t>Mohenjo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Daro</a:t>
            </a:r>
            <a:r>
              <a:rPr lang="en-US" altLang="en-US" sz="2400" b="1" dirty="0">
                <a:solidFill>
                  <a:srgbClr val="FF0000"/>
                </a:solidFill>
              </a:rPr>
              <a:t>, Harappa main cities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FF0000"/>
                </a:solidFill>
              </a:rPr>
              <a:t>Independent city-states, strong government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dirty="0"/>
              <a:t>Extremely well-planned, coordinated cities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FF0000"/>
                </a:solidFill>
              </a:rPr>
              <a:t>Elaborate writing system (</a:t>
            </a:r>
            <a:r>
              <a:rPr lang="en-US" altLang="en-US" sz="2000" b="1" dirty="0" err="1">
                <a:solidFill>
                  <a:srgbClr val="FF0000"/>
                </a:solidFill>
              </a:rPr>
              <a:t>undeciphered</a:t>
            </a:r>
            <a:r>
              <a:rPr lang="en-US" altLang="en-US" sz="2000" b="1" dirty="0">
                <a:solidFill>
                  <a:srgbClr val="FF0000"/>
                </a:solidFill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dirty="0"/>
              <a:t>Religion worshipped mother goddess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dirty="0"/>
              <a:t>Little evidence of warfare until 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Trade widely including with Mesopotamia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The Collapse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They destroyed their environment </a:t>
            </a:r>
            <a:r>
              <a:rPr lang="en-US" altLang="en-US" sz="2400" b="1" dirty="0"/>
              <a:t>(cut down trees)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dirty="0"/>
              <a:t>Over-farming, deforestation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 dirty="0"/>
              <a:t>Earthquake shifted Indus River Path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Internal Decline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Destroyed by Indo-European (Aryan) nomads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13316" name="Picture 4" descr="05-QZC08031_QAB05627p167-Mohenjo-Dar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143000"/>
            <a:ext cx="14382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" y="-190518"/>
            <a:ext cx="9372600" cy="703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32102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439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285316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62698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068841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439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214906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77200" cy="914400"/>
          </a:xfrm>
        </p:spPr>
        <p:txBody>
          <a:bodyPr/>
          <a:lstStyle/>
          <a:p>
            <a:pPr eaLnBrk="1" hangingPunct="1"/>
            <a:r>
              <a:rPr lang="en-US" altLang="en-US" i="0" dirty="0"/>
              <a:t>China: HUANG-HE (YELLOW) RIVER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990600"/>
            <a:ext cx="7391400" cy="518160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Developed in isolation</a:t>
            </a:r>
          </a:p>
          <a:p>
            <a:pPr lvl="1" eaLnBrk="1" hangingPunct="1"/>
            <a:r>
              <a:rPr lang="en-US" altLang="en-US" sz="2400" b="1" dirty="0"/>
              <a:t>Separated by Himalayas</a:t>
            </a:r>
          </a:p>
          <a:p>
            <a:pPr lvl="1" eaLnBrk="1" hangingPunct="1"/>
            <a:r>
              <a:rPr lang="en-US" altLang="en-US" sz="2400" b="1" dirty="0"/>
              <a:t>Steppe, Desert to North</a:t>
            </a:r>
          </a:p>
          <a:p>
            <a:pPr lvl="1" eaLnBrk="1" hangingPunct="1"/>
            <a:r>
              <a:rPr lang="en-US" altLang="en-US" sz="2400" b="1" dirty="0"/>
              <a:t>Seas, peninsulas to South</a:t>
            </a: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Compare with ancient Egypt</a:t>
            </a:r>
          </a:p>
          <a:p>
            <a:pPr lvl="1" eaLnBrk="1" hangingPunct="1"/>
            <a:r>
              <a:rPr lang="en-US" altLang="en-US" sz="2400" b="1" dirty="0"/>
              <a:t>Xia Dynasty (Mythical?)</a:t>
            </a:r>
          </a:p>
          <a:p>
            <a:pPr lvl="2" eaLnBrk="1" hangingPunct="1"/>
            <a:r>
              <a:rPr lang="en-US" altLang="en-US" sz="2000" b="1" dirty="0">
                <a:solidFill>
                  <a:srgbClr val="FF0000"/>
                </a:solidFill>
              </a:rPr>
              <a:t>God-like kings</a:t>
            </a:r>
          </a:p>
          <a:p>
            <a:pPr lvl="2" eaLnBrk="1" hangingPunct="1"/>
            <a:r>
              <a:rPr lang="en-US" altLang="en-US" sz="2000" b="1" dirty="0"/>
              <a:t>Taught irrigation, sericulture</a:t>
            </a:r>
          </a:p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</a:rPr>
              <a:t>Shang Dynasty</a:t>
            </a:r>
          </a:p>
          <a:p>
            <a:pPr lvl="2" eaLnBrk="1" hangingPunct="1"/>
            <a:r>
              <a:rPr lang="en-US" altLang="en-US" sz="2000" b="1" dirty="0">
                <a:solidFill>
                  <a:srgbClr val="FF0000"/>
                </a:solidFill>
              </a:rPr>
              <a:t>Warlike kings, landed aristocracy; few priests</a:t>
            </a:r>
          </a:p>
          <a:p>
            <a:pPr lvl="2" eaLnBrk="1" hangingPunct="1"/>
            <a:r>
              <a:rPr lang="en-US" altLang="en-US" sz="2000" b="1" dirty="0"/>
              <a:t>Feudal structure with ancestor worship</a:t>
            </a:r>
          </a:p>
          <a:p>
            <a:pPr lvl="2" eaLnBrk="1" hangingPunct="1"/>
            <a:r>
              <a:rPr lang="en-US" altLang="en-US" sz="2000" b="1" dirty="0"/>
              <a:t>Most people worked land as peasants</a:t>
            </a:r>
          </a:p>
          <a:p>
            <a:pPr lvl="2" eaLnBrk="1" hangingPunct="1"/>
            <a:r>
              <a:rPr lang="en-US" altLang="en-US" sz="2000" b="1" dirty="0"/>
              <a:t>Elaborate bronze workings; naturalistic art</a:t>
            </a:r>
          </a:p>
        </p:txBody>
      </p:sp>
      <p:pic>
        <p:nvPicPr>
          <p:cNvPr id="14340" name="Picture 4" descr="1245326ShangT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19175"/>
            <a:ext cx="20574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sz="4800" i="0"/>
              <a:t>CHINESE WRITING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066800"/>
            <a:ext cx="7239000" cy="495300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Ideographic</a:t>
            </a:r>
          </a:p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</a:rPr>
              <a:t>Writing</a:t>
            </a:r>
            <a:r>
              <a:rPr lang="en-US" altLang="en-US" sz="2400" b="1" dirty="0"/>
              <a:t> denotes ideas</a:t>
            </a:r>
          </a:p>
          <a:p>
            <a:pPr lvl="1" eaLnBrk="1" hangingPunct="1"/>
            <a:r>
              <a:rPr lang="en-US" altLang="en-US" sz="2400" b="1" dirty="0">
                <a:solidFill>
                  <a:srgbClr val="FF0000"/>
                </a:solidFill>
              </a:rPr>
              <a:t>First used on Oracle Bones </a:t>
            </a:r>
          </a:p>
          <a:p>
            <a:pPr lvl="2" eaLnBrk="1" hangingPunct="1"/>
            <a:r>
              <a:rPr lang="en-US" altLang="en-US" sz="2000" b="1" dirty="0">
                <a:solidFill>
                  <a:srgbClr val="FF0000"/>
                </a:solidFill>
              </a:rPr>
              <a:t>Priests asked gods questions</a:t>
            </a:r>
          </a:p>
          <a:p>
            <a:pPr lvl="2" eaLnBrk="1" hangingPunct="1"/>
            <a:r>
              <a:rPr lang="en-US" altLang="en-US" sz="2000" b="1" dirty="0">
                <a:solidFill>
                  <a:srgbClr val="FF0000"/>
                </a:solidFill>
              </a:rPr>
              <a:t>Wrote questions on bones</a:t>
            </a:r>
          </a:p>
          <a:p>
            <a:pPr lvl="2" eaLnBrk="1" hangingPunct="1"/>
            <a:r>
              <a:rPr lang="en-US" altLang="en-US" sz="2000" b="1" dirty="0"/>
              <a:t>Tossed into fire; cracks read by priests (divination)</a:t>
            </a: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Elitist= scholar-bureaucrats only knew how to read it</a:t>
            </a:r>
          </a:p>
          <a:p>
            <a:pPr lvl="1" eaLnBrk="1" hangingPunct="1"/>
            <a:r>
              <a:rPr lang="en-US" altLang="en-US" sz="2400" b="1" dirty="0"/>
              <a:t>Extremely difficult to read</a:t>
            </a:r>
          </a:p>
          <a:p>
            <a:pPr lvl="1" eaLnBrk="1" hangingPunct="1"/>
            <a:r>
              <a:rPr lang="en-US" altLang="en-US" sz="2400" b="1" dirty="0"/>
              <a:t>Required well-educated class to use</a:t>
            </a:r>
          </a:p>
          <a:p>
            <a:pPr lvl="1" eaLnBrk="1" hangingPunct="1"/>
            <a:r>
              <a:rPr lang="en-US" altLang="en-US" sz="2400" b="1" dirty="0"/>
              <a:t>Only elite had time to learn</a:t>
            </a:r>
          </a:p>
        </p:txBody>
      </p:sp>
      <p:pic>
        <p:nvPicPr>
          <p:cNvPr id="15364" name="Picture 4" descr="shng-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066800"/>
            <a:ext cx="30861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304800"/>
          </a:xfrm>
        </p:spPr>
        <p:txBody>
          <a:bodyPr/>
          <a:lstStyle/>
          <a:p>
            <a:pPr algn="ctr" eaLnBrk="1" hangingPunct="1"/>
            <a:r>
              <a:rPr lang="en-US" altLang="en-US" sz="4800" i="0" dirty="0">
                <a:solidFill>
                  <a:srgbClr val="FF0000"/>
                </a:solidFill>
              </a:rPr>
              <a:t>DYNASTIC</a:t>
            </a:r>
            <a:r>
              <a:rPr lang="en-US" altLang="en-US" sz="4800" i="0" dirty="0"/>
              <a:t> CYCLE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066800"/>
            <a:ext cx="7467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One ruling family replaces another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The Dynasty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Due to the loss of the Mandate of Heaven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Stages in Cycle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New dynasty arises, takes control of China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Strengthens rule, reestablishes prosperity, peace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Weakens, becomes lazy, problems arise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Invasions, revolts toss out reigning dynasty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Shang replaces Xia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/>
              <a:t>Zhou replaces Shang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304800"/>
          </a:xfrm>
        </p:spPr>
        <p:txBody>
          <a:bodyPr/>
          <a:lstStyle/>
          <a:p>
            <a:pPr algn="ctr" eaLnBrk="1" hangingPunct="1"/>
            <a:r>
              <a:rPr lang="en-US" altLang="en-US" sz="4400" i="0" dirty="0"/>
              <a:t>MANDATE OF </a:t>
            </a:r>
            <a:r>
              <a:rPr lang="en-US" altLang="en-US" sz="4400" i="0" dirty="0">
                <a:solidFill>
                  <a:srgbClr val="FF0000"/>
                </a:solidFill>
              </a:rPr>
              <a:t>HEAVEN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066800"/>
            <a:ext cx="731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Chinese political idea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Rulers exercise power given by heaven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Rulers continue to rule if heaven pleased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Heaven will take back mandate to rule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Heaven will replace ruling dynasty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Indicators of a Lost Mandate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Wars, invasions, military disasters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Over-taxation, disgruntled peasants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Social, moral decline of elite 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Increased crime, banditry 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838200"/>
          </a:xfrm>
        </p:spPr>
        <p:txBody>
          <a:bodyPr/>
          <a:lstStyle/>
          <a:p>
            <a:pPr eaLnBrk="1" hangingPunct="1"/>
            <a:r>
              <a:rPr lang="en-US" altLang="en-US" sz="3200" i="0"/>
              <a:t>HOW THE CYCLE AND MANDATE WORK</a:t>
            </a:r>
          </a:p>
        </p:txBody>
      </p:sp>
      <p:pic>
        <p:nvPicPr>
          <p:cNvPr id="18435" name="Picture 3" descr="dynastic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066800"/>
            <a:ext cx="4257675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57200"/>
            <a:ext cx="9317082" cy="6214421"/>
          </a:xfrm>
        </p:spPr>
      </p:pic>
    </p:spTree>
    <p:extLst>
      <p:ext uri="{BB962C8B-B14F-4D97-AF65-F5344CB8AC3E}">
        <p14:creationId xmlns:p14="http://schemas.microsoft.com/office/powerpoint/2010/main" val="120635269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565775" cy="685800"/>
          </a:xfrm>
        </p:spPr>
        <p:txBody>
          <a:bodyPr/>
          <a:lstStyle/>
          <a:p>
            <a:pPr algn="ctr" eaLnBrk="1" hangingPunct="1"/>
            <a:r>
              <a:rPr lang="en-US" altLang="en-US" sz="4800" i="0"/>
              <a:t>HERITAGES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990600"/>
            <a:ext cx="7467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</a:rPr>
              <a:t>River </a:t>
            </a:r>
            <a:r>
              <a:rPr lang="en-US" altLang="en-US" sz="2800" b="1" dirty="0">
                <a:solidFill>
                  <a:srgbClr val="FF0000"/>
                </a:solidFill>
              </a:rPr>
              <a:t>valley civilizations decline by 1000BCE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All subject to nomadic invasions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Indo-Europeans and Semites were strongest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Geographical centers shifted (all except China)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Introduction of Iron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metallurgy changed societies</a:t>
            </a:r>
            <a:endParaRPr lang="en-US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9460" name="Picture 4" descr="hyk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4667250" cy="294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304800"/>
          </a:xfrm>
        </p:spPr>
        <p:txBody>
          <a:bodyPr/>
          <a:lstStyle/>
          <a:p>
            <a:pPr algn="ctr" eaLnBrk="1" hangingPunct="1"/>
            <a:r>
              <a:rPr lang="en-US" altLang="en-US" sz="4400" i="0"/>
              <a:t>CIVILIZATION SPREADS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43000"/>
            <a:ext cx="7467600" cy="51054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Phoenician Sailors in Lebanon</a:t>
            </a:r>
          </a:p>
          <a:p>
            <a:pPr lvl="1" eaLnBrk="1" hangingPunct="1"/>
            <a:r>
              <a:rPr lang="en-US" altLang="en-US" sz="2000" b="1" dirty="0">
                <a:solidFill>
                  <a:srgbClr val="FF0000"/>
                </a:solidFill>
              </a:rPr>
              <a:t>City-states traded across Mediterranean</a:t>
            </a:r>
          </a:p>
          <a:p>
            <a:pPr lvl="1" eaLnBrk="1" hangingPunct="1"/>
            <a:r>
              <a:rPr lang="en-US" altLang="en-US" sz="2000" b="1" dirty="0">
                <a:solidFill>
                  <a:srgbClr val="FF0000"/>
                </a:solidFill>
              </a:rPr>
              <a:t>Invented alphabet</a:t>
            </a:r>
          </a:p>
          <a:p>
            <a:pPr lvl="1" eaLnBrk="1" hangingPunct="1"/>
            <a:r>
              <a:rPr lang="en-US" altLang="en-US" sz="2000" b="1" dirty="0"/>
              <a:t>Specialists in dyed cloth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Indo-Europeans</a:t>
            </a:r>
          </a:p>
          <a:p>
            <a:pPr lvl="1" eaLnBrk="1" hangingPunct="1"/>
            <a:r>
              <a:rPr lang="en-US" altLang="en-US" sz="2000" b="1" dirty="0">
                <a:solidFill>
                  <a:srgbClr val="FF0000"/>
                </a:solidFill>
              </a:rPr>
              <a:t>Hittites Introduced Iron, Horses, Chariots</a:t>
            </a:r>
          </a:p>
          <a:p>
            <a:pPr lvl="1" eaLnBrk="1" hangingPunct="1"/>
            <a:r>
              <a:rPr lang="en-US" altLang="en-US" sz="2000" b="1" dirty="0" err="1"/>
              <a:t>Lydians</a:t>
            </a:r>
            <a:r>
              <a:rPr lang="en-US" altLang="en-US" sz="2000" b="1" dirty="0"/>
              <a:t> introduced coinage to area</a:t>
            </a:r>
          </a:p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</a:rPr>
              <a:t>Hebrews in Palestine</a:t>
            </a:r>
          </a:p>
          <a:p>
            <a:pPr lvl="1" eaLnBrk="1" hangingPunct="1"/>
            <a:r>
              <a:rPr lang="en-US" altLang="en-US" sz="2000" b="1" dirty="0">
                <a:solidFill>
                  <a:srgbClr val="FF0000"/>
                </a:solidFill>
              </a:rPr>
              <a:t>Large Semitic migration in area</a:t>
            </a:r>
          </a:p>
          <a:p>
            <a:pPr lvl="1" eaLnBrk="1" hangingPunct="1"/>
            <a:r>
              <a:rPr lang="en-US" altLang="en-US" sz="2000" b="1" dirty="0">
                <a:solidFill>
                  <a:srgbClr val="FF0000"/>
                </a:solidFill>
              </a:rPr>
              <a:t>Ethical monotheism</a:t>
            </a:r>
          </a:p>
          <a:p>
            <a:pPr lvl="2" eaLnBrk="1" hangingPunct="1"/>
            <a:r>
              <a:rPr lang="en-US" altLang="en-US" sz="1800" b="1" dirty="0"/>
              <a:t>Conduct determines salvation</a:t>
            </a:r>
          </a:p>
          <a:p>
            <a:pPr lvl="2" eaLnBrk="1" hangingPunct="1"/>
            <a:r>
              <a:rPr lang="en-US" altLang="en-US" sz="1600" b="1" dirty="0"/>
              <a:t>There is only one God speaking through prophets, priests</a:t>
            </a:r>
          </a:p>
          <a:p>
            <a:pPr lvl="1" eaLnBrk="1" hangingPunct="1"/>
            <a:r>
              <a:rPr lang="en-US" altLang="en-US" sz="2000" b="1" dirty="0"/>
              <a:t>God made a covenant with the Jews, his Chosen people</a:t>
            </a:r>
          </a:p>
        </p:txBody>
      </p:sp>
      <p:pic>
        <p:nvPicPr>
          <p:cNvPr id="20484" name="Picture 4" descr="PhoenicianShip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1066800"/>
            <a:ext cx="20240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267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514600"/>
            <a:ext cx="1492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Ancient_01_ob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914400"/>
          </a:xfrm>
        </p:spPr>
        <p:txBody>
          <a:bodyPr/>
          <a:lstStyle/>
          <a:p>
            <a:pPr algn="ctr" eaLnBrk="1" hangingPunct="1"/>
            <a:r>
              <a:rPr lang="en-US" altLang="en-US" sz="4400" i="0"/>
              <a:t>NOMADS: BARBARIANS?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990600"/>
            <a:ext cx="7543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Sedentary, Nomadic Issues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Pastoral herding on fringes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Seen as savages by settled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Tension between the two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Interaction vs. conflict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Nomads traded, coexisted with settled areas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Nomads warred on, conquered settled areas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Often protected merchants, allowed trade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Prior to 1500 BCE little major threat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Chariot Peoples (Central Asian Indo-Europeans)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/>
              <a:t>Domesticated horse, invented chariot, iron weapons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b="1"/>
              <a:t>Pushed into SW Asia, S. Asia, E. Asia, Europe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/>
              <a:t>Responsible for spread of ideas, trade</a:t>
            </a:r>
          </a:p>
        </p:txBody>
      </p:sp>
      <p:pic>
        <p:nvPicPr>
          <p:cNvPr id="21508" name="Picture 4" descr="tl1003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1143000"/>
            <a:ext cx="28463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EGYPT: Nile River Civilization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143000"/>
            <a:ext cx="5472112" cy="3595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823460"/>
            <a:ext cx="3429000" cy="20345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38395"/>
            <a:ext cx="2762250" cy="205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1600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77117" y="255493"/>
            <a:ext cx="3877236" cy="4182038"/>
          </a:xfrm>
        </p:spPr>
        <p:txBody>
          <a:bodyPr/>
          <a:lstStyle/>
          <a:p>
            <a:r>
              <a:rPr lang="en-US" sz="2800" b="1" u="sng" dirty="0">
                <a:solidFill>
                  <a:srgbClr val="FF0000"/>
                </a:solidFill>
                <a:ea typeface="+mn-lt"/>
                <a:cs typeface="+mn-lt"/>
              </a:rPr>
              <a:t>Lower Egypt</a:t>
            </a:r>
            <a:endParaRPr lang="en-US" sz="2800" b="1">
              <a:solidFill>
                <a:srgbClr val="FF0000"/>
              </a:solidFill>
              <a:cs typeface="Times New Roman"/>
            </a:endParaRPr>
          </a:p>
          <a:p>
            <a:r>
              <a:rPr lang="en-US" sz="2800" b="1" dirty="0">
                <a:ea typeface="+mn-lt"/>
                <a:cs typeface="+mn-lt"/>
              </a:rPr>
              <a:t>Consists of the lower elevation portion of the Nile River and Nile River Delta which itself is 100 miles long (cardinal direction N).</a:t>
            </a:r>
            <a:endParaRPr lang="en-US" sz="2800" b="1" dirty="0">
              <a:cs typeface="Times New Roman"/>
            </a:endParaRPr>
          </a:p>
          <a:p>
            <a:r>
              <a:rPr lang="en-US" sz="2800" b="1" u="sng" dirty="0">
                <a:solidFill>
                  <a:srgbClr val="FF0000"/>
                </a:solidFill>
                <a:ea typeface="+mn-lt"/>
                <a:cs typeface="+mn-lt"/>
              </a:rPr>
              <a:t>Upper Egypt</a:t>
            </a:r>
            <a:endParaRPr lang="en-US" sz="2800" b="1" u="sng">
              <a:solidFill>
                <a:srgbClr val="000000"/>
              </a:solidFill>
              <a:cs typeface="Times New Roman"/>
            </a:endParaRPr>
          </a:p>
          <a:p>
            <a:r>
              <a:rPr lang="en-US" sz="2800" b="1" dirty="0">
                <a:ea typeface="+mn-lt"/>
                <a:cs typeface="+mn-lt"/>
              </a:rPr>
              <a:t>Consists of the upper elevation portion of Egypt and Lake Nasser (cardinal direction S).</a:t>
            </a:r>
            <a:endParaRPr lang="en-US" sz="2800" b="1" dirty="0"/>
          </a:p>
          <a:p>
            <a:endParaRPr lang="en-US" dirty="0">
              <a:cs typeface="Times New Roman"/>
            </a:endParaRPr>
          </a:p>
        </p:txBody>
      </p:sp>
      <p:pic>
        <p:nvPicPr>
          <p:cNvPr id="7172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5" y="540813"/>
            <a:ext cx="4907430" cy="4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22951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altLang="en-US" sz="4400" i="0"/>
              <a:t>THE NILE RIVER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4282" y="941294"/>
            <a:ext cx="76200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Society very different from </a:t>
            </a:r>
            <a:r>
              <a:rPr lang="en-US" altLang="en-US" sz="2400" b="1" dirty="0" err="1"/>
              <a:t>Sumeria</a:t>
            </a:r>
            <a:endParaRPr lang="en-US" altLang="en-US" sz="2400" b="1" dirty="0" err="1">
              <a:cs typeface="Times New Roman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Nile flooded regularly</a:t>
            </a:r>
            <a:r>
              <a:rPr lang="en-US" altLang="en-US" sz="2400" b="1" dirty="0"/>
              <a:t>, predictably</a:t>
            </a:r>
            <a:endParaRPr lang="en-US" altLang="en-US" sz="2400" b="1">
              <a:cs typeface="Times New Roman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Provided rich soil, Easy soil to farm</a:t>
            </a:r>
            <a:endParaRPr lang="en-US" altLang="en-US" b="1">
              <a:solidFill>
                <a:srgbClr val="FF0000"/>
              </a:solidFill>
              <a:cs typeface="Times New Roman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/>
              <a:t>Civilization regulated flooding, surveying</a:t>
            </a:r>
            <a:endParaRPr lang="en-US" altLang="en-US" b="1">
              <a:cs typeface="Times New Roman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Location isolated, secure</a:t>
            </a:r>
            <a:endParaRPr lang="en-US" altLang="en-US" sz="2400" b="1">
              <a:solidFill>
                <a:srgbClr val="FF0000"/>
              </a:solidFill>
              <a:cs typeface="Times New Roman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King Narmer: united Egypt peacefully </a:t>
            </a:r>
            <a:endParaRPr lang="en-US" altLang="en-US" sz="2400" b="1">
              <a:solidFill>
                <a:srgbClr val="FF0000"/>
              </a:solidFill>
              <a:cs typeface="Times New Roman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</a:rPr>
              <a:t>Pharaoh was considered god-king</a:t>
            </a:r>
            <a:endParaRPr lang="en-US" altLang="en-US" sz="2400" b="1">
              <a:solidFill>
                <a:srgbClr val="FF0000"/>
              </a:solidFill>
              <a:cs typeface="Times New Roman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Theocracy– religion is the government</a:t>
            </a:r>
            <a:endParaRPr lang="en-US" altLang="en-US" b="1">
              <a:solidFill>
                <a:srgbClr val="FF0000"/>
              </a:solidFill>
              <a:cs typeface="Times New Roman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/>
              <a:t>Built pyramid tombs for dead</a:t>
            </a:r>
            <a:endParaRPr lang="en-US" altLang="en-US" b="1">
              <a:cs typeface="Times New Roman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/>
              <a:t>Egypt unified for most of history</a:t>
            </a:r>
            <a:endParaRPr lang="en-US" altLang="en-US" b="1" dirty="0">
              <a:cs typeface="Times New Roman"/>
            </a:endParaRPr>
          </a:p>
          <a:p>
            <a:pPr lvl="2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cs typeface="Times New Roman"/>
              </a:rPr>
              <a:t>Hieroglyphic –</a:t>
            </a:r>
            <a:r>
              <a:rPr lang="en-US" altLang="en-US" b="1" dirty="0">
                <a:cs typeface="Times New Roman"/>
              </a:rPr>
              <a:t> Egyptian Writing System- "Sacred Carving"</a:t>
            </a:r>
          </a:p>
          <a:p>
            <a:pPr lvl="2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cs typeface="Times New Roman"/>
              </a:rPr>
              <a:t>Papyrus</a:t>
            </a:r>
            <a:r>
              <a:rPr lang="en-US" altLang="en-US" b="1" dirty="0">
                <a:cs typeface="Times New Roman"/>
              </a:rPr>
              <a:t>- reeds that were pressed to a create paper-like sheet. </a:t>
            </a:r>
            <a:endParaRPr lang="en-US" dirty="0">
              <a:cs typeface="Times New Roman"/>
            </a:endParaRPr>
          </a:p>
          <a:p>
            <a:pPr lvl="2">
              <a:lnSpc>
                <a:spcPct val="90000"/>
              </a:lnSpc>
            </a:pPr>
            <a:endParaRPr lang="en-US" altLang="en-US" b="1" dirty="0">
              <a:cs typeface="Times New Roman"/>
            </a:endParaRPr>
          </a:p>
        </p:txBody>
      </p:sp>
      <p:pic>
        <p:nvPicPr>
          <p:cNvPr id="12292" name="Picture 4" descr="egypt_gift_of_the_n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" y="372208"/>
            <a:ext cx="1676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1593"/>
            <a:ext cx="2220539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close up of a keyboard&#10;&#10;Description generated with high confidence">
            <a:extLst>
              <a:ext uri="{FF2B5EF4-FFF2-40B4-BE49-F238E27FC236}">
                <a16:creationId xmlns:a16="http://schemas.microsoft.com/office/drawing/2014/main" id="{D2CBD82C-117C-454E-9B6D-156905ED4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4" y="4778188"/>
            <a:ext cx="2667000" cy="1981200"/>
          </a:xfrm>
          <a:prstGeom prst="rect">
            <a:avLst/>
          </a:prstGeom>
        </p:spPr>
      </p:pic>
      <p:pic>
        <p:nvPicPr>
          <p:cNvPr id="4" name="Picture 4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2585FEEF-6DC9-477F-9A20-120D552A3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35" y="2956112"/>
            <a:ext cx="2667000" cy="1752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87769" y="240323"/>
            <a:ext cx="77724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-76200"/>
            <a:ext cx="49530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Achievements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Mathematics—they developed advanced geometry and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Sciences, Medicine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</a:rPr>
              <a:t>Art was both secular and sacred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Religion was positive, egalitarian (people were equal) in many ways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Egyptians mummified their dead– they believed in the afterlife. </a:t>
            </a:r>
            <a:endParaRPr lang="en-US" sz="2800" b="1" dirty="0">
              <a:solidFill>
                <a:srgbClr val="FF0000"/>
              </a:solidFill>
              <a:cs typeface="Times New Roman"/>
            </a:endParaRPr>
          </a:p>
          <a:p>
            <a:r>
              <a:rPr lang="en-US" dirty="0"/>
              <a:t>Pyramids served as tombs</a:t>
            </a:r>
            <a:endParaRPr lang="en-US" altLang="en-US" b="1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" y="152400"/>
            <a:ext cx="3408397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432419"/>
            <a:ext cx="4051300" cy="29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59146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48F00-0DA4-451E-9B47-30D51566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AFD35-174D-43BE-B521-A3CBBF7DF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26141"/>
            <a:ext cx="7696200" cy="5486400"/>
          </a:xfrm>
        </p:spPr>
        <p:txBody>
          <a:bodyPr/>
          <a:lstStyle/>
          <a:p>
            <a:r>
              <a:rPr lang="en-US" b="1" dirty="0">
                <a:cs typeface="Times New Roman"/>
              </a:rPr>
              <a:t>3 Kingdoms of Egypt:</a:t>
            </a:r>
          </a:p>
          <a:p>
            <a:r>
              <a:rPr lang="en-US" b="1" u="sng" dirty="0">
                <a:solidFill>
                  <a:srgbClr val="FF0000"/>
                </a:solidFill>
                <a:cs typeface="Times New Roman"/>
              </a:rPr>
              <a:t>Old Kingdom (2700-2200 BCE) </a:t>
            </a:r>
            <a:r>
              <a:rPr lang="en-US" b="1" dirty="0">
                <a:cs typeface="Times New Roman"/>
              </a:rPr>
              <a:t>pharaohs had absolute power, considered gods on earth-- </a:t>
            </a:r>
            <a:br>
              <a:rPr lang="en-US" b="1" dirty="0">
                <a:cs typeface="Times New Roman"/>
              </a:rPr>
            </a:br>
            <a:r>
              <a:rPr lang="en-US" b="1" dirty="0">
                <a:cs typeface="Times New Roman"/>
              </a:rPr>
              <a:t>"pyramid age" - "Valley of Death" </a:t>
            </a:r>
          </a:p>
          <a:p>
            <a:r>
              <a:rPr lang="en-US" b="1" u="sng" dirty="0">
                <a:solidFill>
                  <a:srgbClr val="FF0000"/>
                </a:solidFill>
                <a:cs typeface="Times New Roman"/>
              </a:rPr>
              <a:t>Middle Kingdom (2100-1800 BCE)-- </a:t>
            </a:r>
            <a:r>
              <a:rPr lang="en-US" b="1" dirty="0">
                <a:cs typeface="Times New Roman"/>
              </a:rPr>
              <a:t>"Golden Age" of Egypt. Trade, art, armies, and literature flourished. </a:t>
            </a:r>
          </a:p>
          <a:p>
            <a:r>
              <a:rPr lang="en-US" b="1" dirty="0">
                <a:cs typeface="Times New Roman"/>
              </a:rPr>
              <a:t>Hyksos invaded Egypt (1600 BCE)</a:t>
            </a:r>
          </a:p>
          <a:p>
            <a:r>
              <a:rPr lang="en-US" b="1" u="sng" dirty="0">
                <a:solidFill>
                  <a:srgbClr val="FF0000"/>
                </a:solidFill>
                <a:cs typeface="Times New Roman"/>
              </a:rPr>
              <a:t>New Kingdom (1500-1000 BCE)</a:t>
            </a:r>
            <a:r>
              <a:rPr lang="en-US" b="1" dirty="0">
                <a:cs typeface="Times New Roman"/>
              </a:rPr>
              <a:t>- Egypt Expanded, became world power. </a:t>
            </a:r>
          </a:p>
        </p:txBody>
      </p:sp>
    </p:spTree>
    <p:extLst>
      <p:ext uri="{BB962C8B-B14F-4D97-AF65-F5344CB8AC3E}">
        <p14:creationId xmlns:p14="http://schemas.microsoft.com/office/powerpoint/2010/main" val="2861463900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13B0-2624-4B4A-A68B-52A07BB5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F1A678E0-187D-4220-87A4-4BC3AA4A8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2" y="-6723"/>
            <a:ext cx="9197787" cy="68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793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439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1941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Papyrus extract design template">
  <a:themeElements>
    <a:clrScheme name="Papyrus extract design template 7">
      <a:dk1>
        <a:srgbClr val="000000"/>
      </a:dk1>
      <a:lt1>
        <a:srgbClr val="FFFFCC"/>
      </a:lt1>
      <a:dk2>
        <a:srgbClr val="6823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Papyrus extract desig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pyrus extract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yrus extract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yrus extract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yrus extract design templat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yrus extract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yrus extract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yrus extract design template 7">
        <a:dk1>
          <a:srgbClr val="000000"/>
        </a:dk1>
        <a:lt1>
          <a:srgbClr val="FFFFCC"/>
        </a:lt1>
        <a:dk2>
          <a:srgbClr val="6823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441</TotalTime>
  <Words>678</Words>
  <Application>Microsoft Office PowerPoint</Application>
  <PresentationFormat>On-screen Show (4:3)</PresentationFormat>
  <Paragraphs>146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Times New Roman</vt:lpstr>
      <vt:lpstr>Papyrus extract design template</vt:lpstr>
      <vt:lpstr>Babylonian Empire</vt:lpstr>
      <vt:lpstr>PowerPoint Presentation</vt:lpstr>
      <vt:lpstr>EGYPT: Nile River Civilization</vt:lpstr>
      <vt:lpstr>PowerPoint Presentation</vt:lpstr>
      <vt:lpstr>THE NILE RIVER</vt:lpstr>
      <vt:lpstr>PowerPoint Presentation</vt:lpstr>
      <vt:lpstr>PowerPoint Presentation</vt:lpstr>
      <vt:lpstr>PowerPoint Presentation</vt:lpstr>
      <vt:lpstr>PowerPoint Presentation</vt:lpstr>
      <vt:lpstr>INDUS VALLEY</vt:lpstr>
      <vt:lpstr>PowerPoint Presentation</vt:lpstr>
      <vt:lpstr>PowerPoint Presentation</vt:lpstr>
      <vt:lpstr>PowerPoint Presentation</vt:lpstr>
      <vt:lpstr>PowerPoint Presentation</vt:lpstr>
      <vt:lpstr>China: HUANG-HE (YELLOW) RIVER</vt:lpstr>
      <vt:lpstr>CHINESE WRITING</vt:lpstr>
      <vt:lpstr>DYNASTIC CYCLE</vt:lpstr>
      <vt:lpstr>MANDATE OF HEAVEN</vt:lpstr>
      <vt:lpstr>HOW THE CYCLE AND MANDATE WORK</vt:lpstr>
      <vt:lpstr>HERITAGES</vt:lpstr>
      <vt:lpstr>CIVILIZATION SPREADS</vt:lpstr>
      <vt:lpstr>NOMADS: BARBARIANS?</vt:lpstr>
    </vt:vector>
  </TitlesOfParts>
  <Manager/>
  <Company>John Paul II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/>
  <dc:creator>paulphilp</dc:creator>
  <cp:keywords/>
  <dc:description/>
  <cp:lastModifiedBy>Adrian Tovar</cp:lastModifiedBy>
  <cp:revision>171</cp:revision>
  <cp:lastPrinted>2018-09-03T19:30:32Z</cp:lastPrinted>
  <dcterms:created xsi:type="dcterms:W3CDTF">2006-05-10T18:13:52Z</dcterms:created>
  <dcterms:modified xsi:type="dcterms:W3CDTF">2019-08-23T20:20:15Z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TC010903031033</vt:lpwstr>
  </property>
</Properties>
</file>